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6bbba7ab66dfadee#tid=68fb1bafdb44a8000985e7c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df5057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对点上分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dfb040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能力上分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2_1#915b8c572?vop=1&amp;pid=4235eea2e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（gather）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sources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6_AN.23_1#915b8c572.blank?vop=1&amp;pid=4235eea2e&amp;color=0,0,0&amp;vpa=8&amp;vtp=1&amp;bbb=1"/>
          <p:cNvSpPr/>
          <p:nvPr/>
        </p:nvSpPr>
        <p:spPr>
          <a:xfrm>
            <a:off x="2742660" y="1035812"/>
            <a:ext cx="954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gathered</a:t>
            </a:r>
            <a:endParaRPr lang="en-US" altLang="zh-CN" dirty="0"/>
          </a:p>
        </p:txBody>
      </p:sp>
      <p:sp>
        <p:nvSpPr>
          <p:cNvPr id="4" name="QB_6_AS.24_1#915b8c572?vop=1&amp;pid=4235eea2e&amp;color=0,0,0&amp;vtp=1&amp;bbb=1&amp;hb=1"/>
          <p:cNvSpPr/>
          <p:nvPr/>
        </p:nvSpPr>
        <p:spPr>
          <a:xfrm>
            <a:off x="832104" y="190519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句意为：从各种来源收集的信息在研究中对他们大有帮助。分析句子结构可知，该句已有系动词was,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此设空处应用非谓语动词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；gather与其逻辑主语information之间为被动关系，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所以应用其过去分词形式。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_1#ec5d3d5dd?vop=1&amp;pid=4235eea2e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安徽合肥六中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2025 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段考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]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masterpiece,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（reflect）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perfection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6_AN.26_1#ec5d3d5dd.blank?vop=1&amp;pid=4235eea2e&amp;color=0,0,0&amp;vpa=9&amp;vtp=1&amp;bbb=1"/>
          <p:cNvSpPr/>
          <p:nvPr/>
        </p:nvSpPr>
        <p:spPr>
          <a:xfrm>
            <a:off x="9692100" y="1078992"/>
            <a:ext cx="839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reflects</a:t>
            </a:r>
            <a:endParaRPr lang="en-US" altLang="zh-CN" dirty="0"/>
          </a:p>
        </p:txBody>
      </p:sp>
      <p:sp>
        <p:nvSpPr>
          <p:cNvPr id="4" name="QB_6_AS.27_1#ec5d3d5dd?vop=1&amp;pid=4235eea2e&amp;color=0,0,0&amp;vtp=1&amp;bbb=1&amp;hb=1"/>
          <p:cNvSpPr/>
          <p:nvPr/>
        </p:nvSpPr>
        <p:spPr>
          <a:xfrm>
            <a:off x="832104" y="190519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句意为：当艺术家创作杰作时，花费在其上的时间反映了他对完美的强烈渴望。分析句子结构可知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处作主句的谓语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，句子描述客观事实，应用一般现在时；主语the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time为不可数名词，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谓语应用单数形式。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8_1#463e93c0f?vop=1&amp;pid=4235eea2e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restaurant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（feature）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steak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customers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reserve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table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ahead.</a:t>
            </a:r>
            <a:endParaRPr lang="en-US" altLang="zh-CN" dirty="0"/>
          </a:p>
        </p:txBody>
      </p:sp>
      <p:sp>
        <p:nvSpPr>
          <p:cNvPr id="3" name="QB_6_AN.29_1#463e93c0f.blank?vop=1&amp;pid=4235eea2e&amp;color=0,0,0&amp;vpa=10&amp;vtp=1&amp;bbb=1"/>
          <p:cNvSpPr/>
          <p:nvPr/>
        </p:nvSpPr>
        <p:spPr>
          <a:xfrm>
            <a:off x="2539460" y="1035812"/>
            <a:ext cx="992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featuring</a:t>
            </a:r>
            <a:endParaRPr lang="en-US" altLang="zh-CN" dirty="0"/>
          </a:p>
        </p:txBody>
      </p:sp>
      <p:sp>
        <p:nvSpPr>
          <p:cNvPr id="4" name="QB_6_AS.30_1#463e93c0f?vop=1&amp;pid=4235eea2e&amp;color=0,0,0&amp;vtp=1&amp;bbb=1&amp;hb=1"/>
          <p:cNvSpPr/>
          <p:nvPr/>
        </p:nvSpPr>
        <p:spPr>
          <a:xfrm>
            <a:off x="832104" y="190817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句意为：这家以牛排为特色的饭店如此受顾客欢迎，以至于你必须至少提前两周预订桌位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。分析句子结构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，restaurant与feature之间为逻辑上的主动关系，设空处应用现在分词，作后置定语，修饰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restaurant。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857b8bb7?pid=0c98a5dd1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盲填大挑战</a:t>
            </a:r>
            <a:endParaRPr lang="en-US" altLang="zh-CN" sz="2200" dirty="0"/>
          </a:p>
        </p:txBody>
      </p:sp>
      <p:sp>
        <p:nvSpPr>
          <p:cNvPr id="3" name="QB_6_BD.31_1#954d4dac0?vop=1&amp;pid=4857b8bb7&amp;color=0,0,0&amp;vtp=1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advantage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4" name="QB_6_AN.32_1#954d4dac0.blank?vop=1&amp;pid=4857b8bb7&amp;color=0,0,0&amp;vpa=11&amp;vtp=1&amp;bbb=1"/>
          <p:cNvSpPr/>
          <p:nvPr/>
        </p:nvSpPr>
        <p:spPr>
          <a:xfrm>
            <a:off x="9380949" y="1380490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endParaRPr lang="en-US" altLang="zh-CN" dirty="0"/>
          </a:p>
        </p:txBody>
      </p:sp>
      <p:sp>
        <p:nvSpPr>
          <p:cNvPr id="5" name="QB_6_AS.33_1#954d4dac0?vop=1&amp;pid=4857b8bb7&amp;color=0,0,0&amp;vtp=1&amp;bbb=1&amp;hb=1"/>
          <p:cNvSpPr/>
          <p:nvPr/>
        </p:nvSpPr>
        <p:spPr>
          <a:xfrm>
            <a:off x="832104" y="18338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句意为：青春是人生长河中最美好的部分，所以每个人都应该好好把握它。结合句意可知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，此处考查固定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搭配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advantage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of，意为“利用；把握”。故填of。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6087570db?vop=1&amp;pid=4857b8bb7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period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days.</a:t>
            </a:r>
            <a:endParaRPr lang="en-US" altLang="zh-CN" sz="1800" dirty="0"/>
          </a:p>
        </p:txBody>
      </p:sp>
      <p:sp>
        <p:nvSpPr>
          <p:cNvPr id="3" name="QB_6_AN.35_1#6087570db.blank?vop=1&amp;pid=4857b8bb7&amp;color=0,0,0&amp;vpa=12&amp;vtp=1&amp;bbb=1"/>
          <p:cNvSpPr/>
          <p:nvPr/>
        </p:nvSpPr>
        <p:spPr>
          <a:xfrm>
            <a:off x="7594060" y="1024382"/>
            <a:ext cx="649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away</a:t>
            </a:r>
            <a:endParaRPr lang="en-US" altLang="zh-CN" dirty="0"/>
          </a:p>
        </p:txBody>
      </p:sp>
      <p:sp>
        <p:nvSpPr>
          <p:cNvPr id="4" name="QB_6_AS.36_1#6087570db?vop=1&amp;pid=4857b8bb7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句意为：这些记忆会保留很短的一段时间，并在一两天内逐渐消失。结合句意可知，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此处考查固定搭配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fade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away，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意为“逐渐消失”。故填away。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e2c5c3b8c?vop=1&amp;pid=4857b8bb7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spite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difficulties,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supermarket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zero-plastic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drive.</a:t>
            </a:r>
            <a:endParaRPr lang="en-US" altLang="zh-CN" sz="1800" dirty="0"/>
          </a:p>
        </p:txBody>
      </p:sp>
      <p:sp>
        <p:nvSpPr>
          <p:cNvPr id="3" name="QB_6_AN.38_1#e2c5c3b8c.blank?vop=1&amp;pid=4857b8bb7&amp;color=0,0,0&amp;vpa=13&amp;vtp=1&amp;bbb=1"/>
          <p:cNvSpPr/>
          <p:nvPr/>
        </p:nvSpPr>
        <p:spPr>
          <a:xfrm>
            <a:off x="1879060" y="1037082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endParaRPr lang="en-US" altLang="zh-CN" dirty="0"/>
          </a:p>
        </p:txBody>
      </p:sp>
      <p:sp>
        <p:nvSpPr>
          <p:cNvPr id="4" name="QB_6_AS.39_1#e2c5c3b8c?vop=1&amp;pid=4857b8bb7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句意为：尽管困难重重，这家超市决心继续进行“零塑料”运动。in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of为固定搭配，意为“尽管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b335461a6?vop=1&amp;pid=4857b8bb7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journalists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concentration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language.</a:t>
            </a:r>
            <a:endParaRPr lang="en-US" altLang="zh-CN" dirty="0"/>
          </a:p>
        </p:txBody>
      </p:sp>
      <p:sp>
        <p:nvSpPr>
          <p:cNvPr id="3" name="QB_6_AN.41_1#b335461a6.blank?vop=1&amp;pid=4857b8bb7&amp;color=0,0,0&amp;vpa=14&amp;vtp=1&amp;bbb=1"/>
          <p:cNvSpPr/>
          <p:nvPr/>
        </p:nvSpPr>
        <p:spPr>
          <a:xfrm>
            <a:off x="4368260" y="1048512"/>
            <a:ext cx="344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endParaRPr lang="en-US" altLang="zh-CN" dirty="0"/>
          </a:p>
        </p:txBody>
      </p:sp>
      <p:sp>
        <p:nvSpPr>
          <p:cNvPr id="4" name="QB_6_AS.42_1#b335461a6?vop=1&amp;pid=4857b8bb7&amp;color=0,0,0&amp;vtp=1&amp;bbb=1&amp;hb=1"/>
          <p:cNvSpPr/>
          <p:nvPr/>
        </p:nvSpPr>
        <p:spPr>
          <a:xfrm>
            <a:off x="832104" y="190817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句意为：大多数新闻记者有两个共同点：他们对正在发生的事情的关注和他们对语言的热爱。have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为固定搭配，意为“有相同的特征”。故填in。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b5595707b?vop=1&amp;pid=4857b8bb7&amp;color=0,0,0&amp;vtp=1&amp;bt=1&amp;bbb=1&amp;hb=1"/>
          <p:cNvSpPr/>
          <p:nvPr/>
        </p:nvSpPr>
        <p:spPr>
          <a:xfrm>
            <a:off x="832104" y="1078993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小作文·祝贺信）</a:t>
            </a:r>
            <a:endParaRPr lang="en-US" altLang="zh-CN" dirty="0"/>
          </a:p>
        </p:txBody>
      </p:sp>
      <p:sp>
        <p:nvSpPr>
          <p:cNvPr id="3" name="QB_6_AN.44_1#b5595707b.blank?vop=1&amp;pid=4857b8bb7&amp;color=0,0,0&amp;vpa=15&amp;vtp=1&amp;bbb=1"/>
          <p:cNvSpPr/>
          <p:nvPr/>
        </p:nvSpPr>
        <p:spPr>
          <a:xfrm>
            <a:off x="3876135" y="1048513"/>
            <a:ext cx="725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on/for</a:t>
            </a:r>
            <a:endParaRPr lang="en-US" altLang="zh-CN" dirty="0"/>
          </a:p>
        </p:txBody>
      </p:sp>
      <p:sp>
        <p:nvSpPr>
          <p:cNvPr id="4" name="QB_6_AS.45_1#b5595707b?vop=1&amp;pid=4857b8bb7&amp;color=0,0,0&amp;vtp=1&amp;bbb=1&amp;hb=1"/>
          <p:cNvSpPr/>
          <p:nvPr/>
        </p:nvSpPr>
        <p:spPr>
          <a:xfrm>
            <a:off x="832104" y="190519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句意为：我要祝贺你在学校组织活动中大获成功。固定短语congratulate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on/for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“因某事祝贺某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”。故填on/for。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d24a76bd?pid=3df50571d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完成句子</a:t>
            </a:r>
            <a:endParaRPr lang="en-US" altLang="zh-CN" sz="2200" dirty="0"/>
          </a:p>
        </p:txBody>
      </p:sp>
      <p:sp>
        <p:nvSpPr>
          <p:cNvPr id="3" name="QB_5_BD.46_1#75fd86538?vop=1&amp;pid=ed24a76bd&amp;color=0,0,0&amp;vtp=1&amp;bbb=1"/>
          <p:cNvSpPr/>
          <p:nvPr/>
        </p:nvSpPr>
        <p:spPr>
          <a:xfrm>
            <a:off x="832104" y="1422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如果你相信自己，你可以创造奇迹。（faith）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yourself,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miracles.</a:t>
            </a:r>
            <a:endParaRPr lang="en-US" altLang="zh-CN" sz="1800" dirty="0"/>
          </a:p>
        </p:txBody>
      </p:sp>
      <p:sp>
        <p:nvSpPr>
          <p:cNvPr id="4" name="QB_5_AN.47_1#75fd86538.blank?vop=1&amp;pid=ed24a76bd&amp;color=0,0,0&amp;vpa=16&amp;vtp=1&amp;bbb=1"/>
          <p:cNvSpPr/>
          <p:nvPr/>
        </p:nvSpPr>
        <p:spPr>
          <a:xfrm>
            <a:off x="1574260" y="1790065"/>
            <a:ext cx="598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endParaRPr lang="en-US" altLang="zh-CN" dirty="0"/>
          </a:p>
        </p:txBody>
      </p:sp>
      <p:sp>
        <p:nvSpPr>
          <p:cNvPr id="5" name="QB_5_AN.48_1#75fd86538.blank?vop=1&amp;pid=ed24a76bd&amp;color=0,0,0&amp;vpa=17&amp;vtp=1&amp;bbb=1"/>
          <p:cNvSpPr/>
          <p:nvPr/>
        </p:nvSpPr>
        <p:spPr>
          <a:xfrm>
            <a:off x="2323560" y="1790065"/>
            <a:ext cx="585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faith</a:t>
            </a:r>
            <a:endParaRPr lang="en-US" altLang="zh-CN" dirty="0"/>
          </a:p>
        </p:txBody>
      </p:sp>
      <p:sp>
        <p:nvSpPr>
          <p:cNvPr id="6" name="QB_5_AN.49_1#75fd86538.blank?vop=1&amp;pid=ed24a76bd&amp;color=0,0,0&amp;vpa=18&amp;vtp=1&amp;bbb=1"/>
          <p:cNvSpPr/>
          <p:nvPr/>
        </p:nvSpPr>
        <p:spPr>
          <a:xfrm>
            <a:off x="3022060" y="1790065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0_1#7807b7bb5?vop=1&amp;pid=ed24a76bd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无论你将来多么成功，你都应该把你的家人和朋友一直放在心上。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mind.</a:t>
            </a:r>
            <a:endParaRPr lang="en-US" altLang="zh-CN" dirty="0"/>
          </a:p>
        </p:txBody>
      </p:sp>
      <p:sp>
        <p:nvSpPr>
          <p:cNvPr id="3" name="QB_5_AN.51_1#7807b7bb5.blank?vop=1&amp;pid=ed24a76bd&amp;color=0,0,0&amp;vpa=19&amp;vtp=1&amp;bbb=1"/>
          <p:cNvSpPr/>
          <p:nvPr/>
        </p:nvSpPr>
        <p:spPr>
          <a:xfrm>
            <a:off x="812260" y="1468620"/>
            <a:ext cx="446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</a:t>
            </a:r>
            <a:endParaRPr lang="en-US" altLang="zh-CN" dirty="0"/>
          </a:p>
        </p:txBody>
      </p:sp>
      <p:sp>
        <p:nvSpPr>
          <p:cNvPr id="4" name="QB_5_AN.52_1#7807b7bb5.blank?vop=1&amp;pid=ed24a76bd&amp;color=0,0,0&amp;vpa=20&amp;vtp=1&amp;bbb=1"/>
          <p:cNvSpPr/>
          <p:nvPr/>
        </p:nvSpPr>
        <p:spPr>
          <a:xfrm>
            <a:off x="1409160" y="1468620"/>
            <a:ext cx="750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matter</a:t>
            </a:r>
            <a:endParaRPr lang="en-US" altLang="zh-CN" dirty="0"/>
          </a:p>
        </p:txBody>
      </p:sp>
      <p:sp>
        <p:nvSpPr>
          <p:cNvPr id="5" name="QB_5_AN.53_1#7807b7bb5.blank?vop=1&amp;pid=ed24a76bd&amp;color=0,0,0&amp;vpa=21&amp;vtp=1&amp;bbb=1"/>
          <p:cNvSpPr/>
          <p:nvPr/>
        </p:nvSpPr>
        <p:spPr>
          <a:xfrm>
            <a:off x="2298160" y="1468620"/>
            <a:ext cx="560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a162329a.fixed?pid=7173c9fae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Period</a:t>
            </a:r>
            <a:r>
              <a:rPr lang="en-US" altLang="zh-CN" sz="5400" b="1" i="0" dirty="0">
                <a:solidFill>
                  <a:srgbClr val="A54A97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2_BD#aa162329a.fixed?pid=7173c9fae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200"/>
              </a:lnSpc>
            </a:pPr>
            <a:r>
              <a:rPr lang="en-US" altLang="zh-CN" sz="43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Listening</a:t>
            </a:r>
            <a:r>
              <a:rPr lang="en-US" altLang="zh-CN" sz="43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and</a:t>
            </a:r>
            <a:r>
              <a:rPr lang="en-US" altLang="zh-CN" sz="43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Speaking</a:t>
            </a:r>
            <a:r>
              <a:rPr lang="en-US" altLang="zh-CN" sz="43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4300" b="1" i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ctr">
              <a:lnSpc>
                <a:spcPts val="5300"/>
              </a:lnSpc>
            </a:pPr>
            <a:r>
              <a:rPr lang="en-US" altLang="zh-CN" sz="43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&amp;</a:t>
            </a:r>
            <a:r>
              <a:rPr lang="en-US" altLang="zh-CN" sz="43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Reading</a:t>
            </a:r>
            <a:r>
              <a:rPr lang="en-US" altLang="zh-CN" sz="43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and</a:t>
            </a:r>
            <a:r>
              <a:rPr lang="en-US" altLang="zh-CN" sz="43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Thinking</a:t>
            </a:r>
            <a:endParaRPr lang="en-US" altLang="zh-CN" sz="43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e4f80133b?vop=1&amp;pid=ed24a76bd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他们组织了游戏，并且员工都装扮成动画片里的角色。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staff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cartoons.</a:t>
            </a:r>
            <a:endParaRPr lang="en-US" altLang="zh-CN" sz="1800" dirty="0"/>
          </a:p>
        </p:txBody>
      </p:sp>
      <p:sp>
        <p:nvSpPr>
          <p:cNvPr id="3" name="QB_5_AN.55_1#e4f80133b.blank?vop=1&amp;pid=ed24a76bd&amp;color=0,0,0&amp;vpa=22&amp;vtp=1&amp;bbb=1"/>
          <p:cNvSpPr/>
          <p:nvPr/>
        </p:nvSpPr>
        <p:spPr>
          <a:xfrm>
            <a:off x="4474305" y="1447665"/>
            <a:ext cx="852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dressed</a:t>
            </a:r>
            <a:endParaRPr lang="en-US" altLang="zh-CN" dirty="0"/>
          </a:p>
        </p:txBody>
      </p:sp>
      <p:sp>
        <p:nvSpPr>
          <p:cNvPr id="4" name="QB_5_AN.56_1#e4f80133b.blank?vop=1&amp;pid=ed24a76bd&amp;color=0,0,0&amp;vpa=23&amp;vtp=1&amp;bbb=1"/>
          <p:cNvSpPr/>
          <p:nvPr/>
        </p:nvSpPr>
        <p:spPr>
          <a:xfrm>
            <a:off x="5503005" y="1434965"/>
            <a:ext cx="395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335d45b16?vop=1&amp;pid=ed24a76bd&amp;color=0,0,0&amp;vtp=1&amp;bt=1&amp;bbb=1&amp;hb=1"/>
          <p:cNvSpPr/>
          <p:nvPr/>
        </p:nvSpPr>
        <p:spPr>
          <a:xfrm>
            <a:off x="832104" y="108000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我真心感激我的同事帮我按时完成了这个项目。（grateful）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.（小作文·感谢信）</a:t>
            </a:r>
            <a:endParaRPr lang="en-US" altLang="zh-CN" dirty="0"/>
          </a:p>
        </p:txBody>
      </p:sp>
      <p:sp>
        <p:nvSpPr>
          <p:cNvPr id="3" name="QB_5_AN.58_1#335d45b16.blank?vop=1&amp;pid=ed24a76bd&amp;color=0,0,0&amp;vpa=24&amp;vtp=1&amp;bbb=1"/>
          <p:cNvSpPr/>
          <p:nvPr/>
        </p:nvSpPr>
        <p:spPr>
          <a:xfrm>
            <a:off x="1955260" y="1455920"/>
            <a:ext cx="877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grateful</a:t>
            </a:r>
            <a:endParaRPr lang="en-US" altLang="zh-CN" dirty="0"/>
          </a:p>
        </p:txBody>
      </p:sp>
      <p:sp>
        <p:nvSpPr>
          <p:cNvPr id="4" name="QB_5_AN.59_1#335d45b16.blank?vop=1&amp;pid=ed24a76bd&amp;color=0,0,0&amp;vpa=25&amp;vtp=1&amp;bbb=1"/>
          <p:cNvSpPr/>
          <p:nvPr/>
        </p:nvSpPr>
        <p:spPr>
          <a:xfrm>
            <a:off x="2971260" y="1468620"/>
            <a:ext cx="344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5" name="QB_5_AN.60_1#335d45b16.blank?vop=1&amp;pid=ed24a76bd&amp;color=0,0,0&amp;vpa=26&amp;vtp=1&amp;bbb=1"/>
          <p:cNvSpPr/>
          <p:nvPr/>
        </p:nvSpPr>
        <p:spPr>
          <a:xfrm>
            <a:off x="3428460" y="1455920"/>
            <a:ext cx="458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my</a:t>
            </a:r>
            <a:endParaRPr lang="en-US" altLang="zh-CN" dirty="0"/>
          </a:p>
        </p:txBody>
      </p:sp>
      <p:sp>
        <p:nvSpPr>
          <p:cNvPr id="6" name="QB_5_AN.61_1#335d45b16.blank?vop=1&amp;pid=ed24a76bd&amp;color=0,0,0&amp;vpa=27&amp;vtp=1&amp;bbb=1"/>
          <p:cNvSpPr/>
          <p:nvPr/>
        </p:nvSpPr>
        <p:spPr>
          <a:xfrm>
            <a:off x="4025360" y="1455920"/>
            <a:ext cx="31384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colleague（s）/co-worker（s）</a:t>
            </a:r>
            <a:endParaRPr lang="en-US" altLang="zh-CN" dirty="0"/>
          </a:p>
        </p:txBody>
      </p:sp>
      <p:sp>
        <p:nvSpPr>
          <p:cNvPr id="7" name="QB_5_AN.62_1#335d45b16.blank?vop=1&amp;pid=ed24a76bd&amp;color=0,0,0&amp;vpa=28&amp;vtp=1&amp;bbb=1"/>
          <p:cNvSpPr/>
          <p:nvPr/>
        </p:nvSpPr>
        <p:spPr>
          <a:xfrm>
            <a:off x="7327360" y="1468620"/>
            <a:ext cx="433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8b04151eb?vop=1&amp;pid=ed24a76bd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这家俱乐部提供了各种各样的运动设施，从哑铃到跑步机不等。（range）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club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facilities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dumbbells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treadmills.</a:t>
            </a:r>
            <a:endParaRPr lang="en-US" altLang="zh-CN" sz="1800" dirty="0"/>
          </a:p>
        </p:txBody>
      </p:sp>
      <p:sp>
        <p:nvSpPr>
          <p:cNvPr id="3" name="QB_5_AN.64_1#8b04151eb.blank?vop=1&amp;pid=ed24a76bd&amp;color=0,0,0&amp;vpa=29&amp;vtp=1"/>
          <p:cNvSpPr/>
          <p:nvPr/>
        </p:nvSpPr>
        <p:spPr>
          <a:xfrm>
            <a:off x="2729960" y="1447665"/>
            <a:ext cx="268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5_AN.65_1#8b04151eb.blank?vop=1&amp;pid=ed24a76bd&amp;color=0,0,0&amp;vpa=30&amp;vtp=1&amp;bbb=1"/>
          <p:cNvSpPr/>
          <p:nvPr/>
        </p:nvSpPr>
        <p:spPr>
          <a:xfrm>
            <a:off x="3149060" y="1434965"/>
            <a:ext cx="674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range</a:t>
            </a:r>
            <a:endParaRPr lang="en-US" altLang="zh-CN" dirty="0"/>
          </a:p>
        </p:txBody>
      </p:sp>
      <p:sp>
        <p:nvSpPr>
          <p:cNvPr id="5" name="QB_5_AN.66_1#8b04151eb.blank?vop=1&amp;pid=ed24a76bd&amp;color=0,0,0&amp;vpa=31&amp;vtp=1&amp;bbb=1"/>
          <p:cNvSpPr/>
          <p:nvPr/>
        </p:nvSpPr>
        <p:spPr>
          <a:xfrm>
            <a:off x="3936460" y="1447665"/>
            <a:ext cx="357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endParaRPr lang="en-US" altLang="zh-CN" dirty="0"/>
          </a:p>
        </p:txBody>
      </p:sp>
      <p:sp>
        <p:nvSpPr>
          <p:cNvPr id="6" name="QB_5_AN.67_1#8b04151eb.blank?vop=1&amp;pid=ed24a76bd&amp;color=0,0,0&amp;vpa=32&amp;vtp=1&amp;bbb=1"/>
          <p:cNvSpPr/>
          <p:nvPr/>
        </p:nvSpPr>
        <p:spPr>
          <a:xfrm>
            <a:off x="6051010" y="1434965"/>
            <a:ext cx="865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ranging</a:t>
            </a:r>
            <a:endParaRPr lang="en-US" altLang="zh-CN" dirty="0"/>
          </a:p>
        </p:txBody>
      </p:sp>
      <p:sp>
        <p:nvSpPr>
          <p:cNvPr id="7" name="QB_5_AN.68_1#8b04151eb.blank?vop=1&amp;pid=ed24a76bd&amp;color=0,0,0&amp;vpa=33&amp;vtp=1&amp;bbb=1"/>
          <p:cNvSpPr/>
          <p:nvPr/>
        </p:nvSpPr>
        <p:spPr>
          <a:xfrm>
            <a:off x="7092410" y="1447665"/>
            <a:ext cx="611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8" name="QB_5_AN.69_1#8b04151eb.blank?vop=1&amp;pid=ed24a76bd&amp;color=0,0,0&amp;vpa=34&amp;vtp=1&amp;bbb=1"/>
          <p:cNvSpPr/>
          <p:nvPr/>
        </p:nvSpPr>
        <p:spPr>
          <a:xfrm>
            <a:off x="8921210" y="1447665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dd892ec5?pid=3df50571d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</a:t>
            </a:r>
            <a:endParaRPr lang="en-US" altLang="zh-CN" sz="2200" dirty="0"/>
          </a:p>
        </p:txBody>
      </p:sp>
      <p:sp>
        <p:nvSpPr>
          <p:cNvPr id="3" name="QM_5_BD.70_1#a662d53d2?vop=1&amp;pid=4dd892ec5&amp;color=0,0,0&amp;vtp=1&amp;bbb=1&amp;hb=1"/>
          <p:cNvSpPr/>
          <p:nvPr/>
        </p:nvSpPr>
        <p:spPr>
          <a:xfrm>
            <a:off x="832104" y="1422400"/>
            <a:ext cx="10533888" cy="41214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主题：哈根山文化节 | 词数：约206 | 难度：适中 | 建议用时：7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分钟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[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江苏南京六校联合体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2025 </a:t>
            </a:r>
            <a:r>
              <a:rPr lang="zh-CN" altLang="en-US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调研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，在空白处填入1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个适当的单词或括号内单词的正确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Perhaps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Papua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Guinea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Hagen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August,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attracts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（bring）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tribes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（部落）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Western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tribes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（represent）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costumes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specific）.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</a:t>
            </a:r>
            <a:endParaRPr lang="en-US" altLang="zh-CN" dirty="0"/>
          </a:p>
        </p:txBody>
      </p:sp>
      <p:sp>
        <p:nvSpPr>
          <p:cNvPr id="4" name="QM_5_AN.71_1#a662d53d2.blank?vop=1&amp;pid=4dd892ec5&amp;color=0,0,0&amp;vpa=35&amp;vtp=1&amp;bbb=1"/>
          <p:cNvSpPr/>
          <p:nvPr/>
        </p:nvSpPr>
        <p:spPr>
          <a:xfrm>
            <a:off x="4886801" y="3087370"/>
            <a:ext cx="344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endParaRPr lang="en-US" altLang="zh-CN" dirty="0"/>
          </a:p>
        </p:txBody>
      </p:sp>
      <p:sp>
        <p:nvSpPr>
          <p:cNvPr id="5" name="QM_5_AN.72_1#a662d53d2.blank?vop=1&amp;pid=4dd892ec5&amp;color=0,0,0&amp;vpa=36&amp;vtp=1&amp;bbb=1"/>
          <p:cNvSpPr/>
          <p:nvPr/>
        </p:nvSpPr>
        <p:spPr>
          <a:xfrm>
            <a:off x="2050510" y="3912870"/>
            <a:ext cx="9413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bring</a:t>
            </a:r>
            <a:endParaRPr lang="en-US" altLang="zh-CN" dirty="0"/>
          </a:p>
        </p:txBody>
      </p:sp>
      <p:sp>
        <p:nvSpPr>
          <p:cNvPr id="6" name="QM_5_AN.73_1#a662d53d2.blank?vop=1&amp;pid=4dd892ec5&amp;color=0,0,0&amp;vpa=37&amp;vtp=1&amp;bbb=1"/>
          <p:cNvSpPr/>
          <p:nvPr/>
        </p:nvSpPr>
        <p:spPr>
          <a:xfrm>
            <a:off x="4129183" y="4751070"/>
            <a:ext cx="16144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represented</a:t>
            </a:r>
            <a:endParaRPr lang="en-US" altLang="zh-CN" dirty="0"/>
          </a:p>
        </p:txBody>
      </p:sp>
      <p:sp>
        <p:nvSpPr>
          <p:cNvPr id="7" name="QM_5_AN.74_1#a662d53d2.blank?vop=1&amp;pid=4dd892ec5&amp;color=0,0,0&amp;vpa=38&amp;vtp=1&amp;bbb=1"/>
          <p:cNvSpPr/>
          <p:nvPr/>
        </p:nvSpPr>
        <p:spPr>
          <a:xfrm>
            <a:off x="9924510" y="5170170"/>
            <a:ext cx="1220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specifically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5_1#a662d53d2?vop=1&amp;pid=4dd892ec5&amp;color=0,0,0&amp;mp=1&amp;vtp=1&amp;bt=1&amp;bbb=1&amp;hb=1"/>
          <p:cNvSpPr/>
          <p:nvPr/>
        </p:nvSpPr>
        <p:spPr>
          <a:xfrm>
            <a:off x="832104" y="1080000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annually.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regions,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highlands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（feature）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feathered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headdresses,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Papua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Guinea,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impress）.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（excite）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battery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（take）.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</a:t>
            </a:r>
            <a:endParaRPr lang="en-US" altLang="zh-CN" dirty="0"/>
          </a:p>
        </p:txBody>
      </p:sp>
      <p:sp>
        <p:nvSpPr>
          <p:cNvPr id="3" name="QM_5_AN.76_1#a662d53d2.blank?vop=1&amp;pid=4dd892ec5&amp;color=0,0,0&amp;mp=1&amp;vpa=39&amp;vtp=1&amp;bbb=1"/>
          <p:cNvSpPr/>
          <p:nvPr/>
        </p:nvSpPr>
        <p:spPr>
          <a:xfrm>
            <a:off x="3917410" y="1455920"/>
            <a:ext cx="992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featuring</a:t>
            </a:r>
            <a:endParaRPr lang="en-US" altLang="zh-CN" dirty="0"/>
          </a:p>
        </p:txBody>
      </p:sp>
      <p:sp>
        <p:nvSpPr>
          <p:cNvPr id="4" name="QM_5_AN.77_1#a662d53d2.blank?vop=1&amp;pid=4dd892ec5&amp;color=0,0,0&amp;mp=1&amp;vpa=40&amp;vtp=1&amp;bbb=1"/>
          <p:cNvSpPr/>
          <p:nvPr/>
        </p:nvSpPr>
        <p:spPr>
          <a:xfrm>
            <a:off x="9386984" y="1875020"/>
            <a:ext cx="801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5" name="QM_5_AN.78_1#a662d53d2.blank?vop=1&amp;pid=4dd892ec5&amp;color=0,0,0&amp;mp=1&amp;vpa=41&amp;vtp=1&amp;bbb=1"/>
          <p:cNvSpPr/>
          <p:nvPr/>
        </p:nvSpPr>
        <p:spPr>
          <a:xfrm>
            <a:off x="4565110" y="2294120"/>
            <a:ext cx="1157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impressive</a:t>
            </a:r>
            <a:endParaRPr lang="en-US" altLang="zh-CN" dirty="0"/>
          </a:p>
        </p:txBody>
      </p:sp>
      <p:sp>
        <p:nvSpPr>
          <p:cNvPr id="6" name="QM_5_AN.79_1#a662d53d2.blank?vop=1&amp;pid=4dd892ec5&amp;color=0,0,0&amp;mp=1&amp;vpa=42&amp;vtp=1&amp;bbb=1"/>
          <p:cNvSpPr/>
          <p:nvPr/>
        </p:nvSpPr>
        <p:spPr>
          <a:xfrm>
            <a:off x="4135850" y="2725920"/>
            <a:ext cx="11699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excitement</a:t>
            </a:r>
            <a:endParaRPr lang="en-US" altLang="zh-CN" dirty="0"/>
          </a:p>
        </p:txBody>
      </p:sp>
      <p:sp>
        <p:nvSpPr>
          <p:cNvPr id="7" name="QM_5_AN.80_1#a662d53d2.blank?vop=1&amp;pid=4dd892ec5&amp;color=0,0,0&amp;mp=1&amp;vpa=43&amp;vtp=1&amp;bbb=1"/>
          <p:cNvSpPr/>
          <p:nvPr/>
        </p:nvSpPr>
        <p:spPr>
          <a:xfrm>
            <a:off x="6133560" y="3145020"/>
            <a:ext cx="966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who/that</a:t>
            </a:r>
            <a:endParaRPr lang="en-US" altLang="zh-CN" dirty="0"/>
          </a:p>
        </p:txBody>
      </p:sp>
      <p:sp>
        <p:nvSpPr>
          <p:cNvPr id="8" name="QM_5_AN.81_1#a662d53d2.blank?vop=1&amp;pid=4dd892ec5&amp;color=0,0,0&amp;mp=1&amp;vpa=44&amp;vtp=1&amp;bbb=1"/>
          <p:cNvSpPr/>
          <p:nvPr/>
        </p:nvSpPr>
        <p:spPr>
          <a:xfrm>
            <a:off x="4527010" y="3962265"/>
            <a:ext cx="661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9" name="QM_5_EX.82_1#a662d53d2?vop=1&amp;pid=4dd892ec5&amp;color=0,0,0&amp;vtp=1&amp;bbb=1&amp;hb=1"/>
          <p:cNvSpPr/>
          <p:nvPr/>
        </p:nvSpPr>
        <p:spPr>
          <a:xfrm>
            <a:off x="832104" y="437349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文章首先点明哈根山文化节是当地最著名的文化活动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接着描述了文化节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的规模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庆祝活动等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3_1#7d64e436c?vop=1&amp;pid=a662d53d2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84_1#7d64e436c.blank?vop=1&amp;pid=a662d53d2&amp;color=0,0,0&amp;vpa=45&amp;vtp=1&amp;bbb=1"/>
          <p:cNvSpPr/>
          <p:nvPr/>
        </p:nvSpPr>
        <p:spPr>
          <a:xfrm>
            <a:off x="1040860" y="1037082"/>
            <a:ext cx="3444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endParaRPr lang="en-US" altLang="zh-CN" dirty="0"/>
          </a:p>
        </p:txBody>
      </p:sp>
      <p:sp>
        <p:nvSpPr>
          <p:cNvPr id="4" name="QB_6_AS.85_1#7d64e436c?vop=1&amp;pid=a662d53d2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句意为：在巴布亚新几内亚的当地人之中，或许最著名的文化表演就是哈根山文化节，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其通常在八月举行，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吸引了来自全国各地的歌唱团体参加一场集色彩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、美感和文化于一体的精彩聚会。根据空后的August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此处应用介词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in。故填in。</a:t>
            </a:r>
            <a:endParaRPr lang="en-US" altLang="zh-CN" dirty="0"/>
          </a:p>
        </p:txBody>
      </p:sp>
      <p:sp>
        <p:nvSpPr>
          <p:cNvPr id="5" name="QB_6_BD.86_1#e54fe2614?vop=1&amp;pid=a662d53d2&amp;color=0,0,0&amp;vtp=1&amp;bbb=1"/>
          <p:cNvSpPr/>
          <p:nvPr/>
        </p:nvSpPr>
        <p:spPr>
          <a:xfrm>
            <a:off x="832104" y="27305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87_1#e54fe2614.blank?vop=1&amp;pid=a662d53d2&amp;color=0,0,0&amp;vpa=46&amp;vtp=1&amp;bbb=1"/>
          <p:cNvSpPr/>
          <p:nvPr/>
        </p:nvSpPr>
        <p:spPr>
          <a:xfrm>
            <a:off x="1078960" y="2675953"/>
            <a:ext cx="9413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bring</a:t>
            </a:r>
            <a:endParaRPr lang="en-US" altLang="zh-CN" dirty="0"/>
          </a:p>
        </p:txBody>
      </p:sp>
      <p:sp>
        <p:nvSpPr>
          <p:cNvPr id="7" name="QB_6_AS.88_1#e54fe2614?vop=1&amp;pid=a662d53d2&amp;color=0,0,0&amp;vtp=1&amp;bbb=1&amp;hb=1"/>
          <p:cNvSpPr/>
          <p:nvPr/>
        </p:nvSpPr>
        <p:spPr>
          <a:xfrm>
            <a:off x="832104" y="315087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句意为：该活动的目的是将西高地省的不同部落聚集在一起。分析句子可知，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purpose后应接动词不定式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作表语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，表示目的。故填to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bring。</a:t>
            </a:r>
            <a:endParaRPr lang="en-US" altLang="zh-CN" dirty="0"/>
          </a:p>
        </p:txBody>
      </p:sp>
      <p:sp>
        <p:nvSpPr>
          <p:cNvPr id="8" name="QB_6_BD.89_1#eb115cf32?vop=1&amp;pid=a662d53d2&amp;color=0,0,0&amp;vtp=1&amp;bbb=1"/>
          <p:cNvSpPr/>
          <p:nvPr/>
        </p:nvSpPr>
        <p:spPr>
          <a:xfrm>
            <a:off x="832104" y="396563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1800" dirty="0"/>
          </a:p>
        </p:txBody>
      </p:sp>
      <p:sp>
        <p:nvSpPr>
          <p:cNvPr id="9" name="QB_6_AN.90_1#eb115cf32.blank?vop=1&amp;pid=a662d53d2&amp;color=0,0,0&amp;vpa=47&amp;vtp=1&amp;bbb=1"/>
          <p:cNvSpPr/>
          <p:nvPr/>
        </p:nvSpPr>
        <p:spPr>
          <a:xfrm>
            <a:off x="1028160" y="3911028"/>
            <a:ext cx="16144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represented</a:t>
            </a:r>
            <a:endParaRPr lang="en-US" altLang="zh-CN" dirty="0"/>
          </a:p>
        </p:txBody>
      </p:sp>
      <p:sp>
        <p:nvSpPr>
          <p:cNvPr id="10" name="QB_6_AS.91_1#eb115cf32?vop=1&amp;pid=a662d53d2&amp;color=0,0,0&amp;vtp=1&amp;bbb=1&amp;hb=1"/>
          <p:cNvSpPr/>
          <p:nvPr/>
        </p:nvSpPr>
        <p:spPr>
          <a:xfrm>
            <a:off x="832104" y="4385945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句意为：节日中有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多个不同的部落代表参加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，每个部落都通过令人惊叹的服饰以及传统歌舞具体地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展示自己独特的文化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。分析句子可知，此处作谓语；根据语境可知，此处描述客观事实，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应用一般现在时；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tribes和represent之间为被动关系，应用被动语态，且主语为复数形式，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be动词应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are。故填are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907431e2b?vop=1&amp;pid=a662d53d2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93_1#907431e2b.blank?vop=1&amp;pid=a662d53d2&amp;color=0,0,0&amp;vpa=48&amp;vtp=1&amp;bbb=1"/>
          <p:cNvSpPr/>
          <p:nvPr/>
        </p:nvSpPr>
        <p:spPr>
          <a:xfrm>
            <a:off x="1053560" y="1023810"/>
            <a:ext cx="1220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specifically</a:t>
            </a:r>
            <a:endParaRPr lang="en-US" altLang="zh-CN" dirty="0"/>
          </a:p>
        </p:txBody>
      </p:sp>
      <p:sp>
        <p:nvSpPr>
          <p:cNvPr id="4" name="QB_6_AS.94_1#907431e2b?vop=1&amp;pid=a662d53d2&amp;color=0,0,0&amp;vtp=1&amp;bbb=1&amp;hb=1"/>
          <p:cNvSpPr/>
          <p:nvPr/>
        </p:nvSpPr>
        <p:spPr>
          <a:xfrm>
            <a:off x="832104" y="1471485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句意见上一题解析。设空处修饰现在分词短语showing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off，应用副词。specific的副词形式为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specifically，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“特别地；具体地”。故填specifically。</a:t>
            </a:r>
            <a:endParaRPr lang="en-US" altLang="zh-CN" dirty="0"/>
          </a:p>
        </p:txBody>
      </p:sp>
      <p:sp>
        <p:nvSpPr>
          <p:cNvPr id="5" name="QB_6_BD.95_1#08d9759e7?vop=1&amp;pid=a662d53d2&amp;color=0,0,0&amp;vtp=1&amp;bbb=1"/>
          <p:cNvSpPr/>
          <p:nvPr/>
        </p:nvSpPr>
        <p:spPr>
          <a:xfrm>
            <a:off x="832104" y="2253106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96_1#08d9759e7.blank?vop=1&amp;pid=a662d53d2&amp;color=0,0,0&amp;vpa=49&amp;vtp=1&amp;bbb=1"/>
          <p:cNvSpPr/>
          <p:nvPr/>
        </p:nvSpPr>
        <p:spPr>
          <a:xfrm>
            <a:off x="1053560" y="2197924"/>
            <a:ext cx="9921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featuring</a:t>
            </a:r>
            <a:endParaRPr lang="en-US" altLang="zh-CN" dirty="0"/>
          </a:p>
        </p:txBody>
      </p:sp>
      <p:sp>
        <p:nvSpPr>
          <p:cNvPr id="7" name="QB_6_AS.97_1#08d9759e7?vop=1&amp;pid=a662d53d2&amp;color=0,0,0&amp;vtp=1&amp;bbb=1&amp;hb=1"/>
          <p:cNvSpPr/>
          <p:nvPr/>
        </p:nvSpPr>
        <p:spPr>
          <a:xfrm>
            <a:off x="832104" y="2641218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句意为：作为世界上文化最多元的地区之一，高地的庆祝活动以各种羽毛头饰、面部彩绘等为特色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。分析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，设空处应用非谓语动词，celebrations与feature之间构成逻辑上的主动关系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，故用现在分词作后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置定语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。故填featuring。</a:t>
            </a:r>
            <a:endParaRPr lang="en-US" altLang="zh-CN" dirty="0"/>
          </a:p>
        </p:txBody>
      </p:sp>
      <p:sp>
        <p:nvSpPr>
          <p:cNvPr id="8" name="QB_6_BD.98_1#1925f6f66?vop=1&amp;pid=a662d53d2&amp;color=0,0,0&amp;vtp=1&amp;bbb=1"/>
          <p:cNvSpPr/>
          <p:nvPr/>
        </p:nvSpPr>
        <p:spPr>
          <a:xfrm>
            <a:off x="832104" y="3810761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6_AN.99_1#1925f6f66.blank?vop=1&amp;pid=a662d53d2&amp;color=0,0,0&amp;vpa=50&amp;vtp=1&amp;bbb=1"/>
          <p:cNvSpPr/>
          <p:nvPr/>
        </p:nvSpPr>
        <p:spPr>
          <a:xfrm>
            <a:off x="1040860" y="3755579"/>
            <a:ext cx="8016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10" name="QB_6_AS.100_1#1925f6f66?vop=1&amp;pid=a662d53d2&amp;color=0,0,0&amp;vtp=1&amp;bbb=1&amp;hb=1"/>
          <p:cNvSpPr/>
          <p:nvPr/>
        </p:nvSpPr>
        <p:spPr>
          <a:xfrm>
            <a:off x="832104" y="4198873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句意为：到达巴布亚新几内亚的山区可能很困难，但毫无疑问，这段旅程将令人印象深刻。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根据句意可知，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前后句为转折关系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，应用but/yet连接。故填but/yet。</a:t>
            </a:r>
            <a:endParaRPr lang="en-US" altLang="zh-CN" dirty="0"/>
          </a:p>
        </p:txBody>
      </p:sp>
      <p:sp>
        <p:nvSpPr>
          <p:cNvPr id="11" name="QB_6_BD.101_1#25f3c8bbd?vop=1&amp;pid=a662d53d2&amp;color=0,0,0&amp;vtp=1&amp;bbb=1"/>
          <p:cNvSpPr/>
          <p:nvPr/>
        </p:nvSpPr>
        <p:spPr>
          <a:xfrm>
            <a:off x="832104" y="4980494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2" name="QB_6_AN.102_1#25f3c8bbd.blank?vop=1&amp;pid=a662d53d2&amp;color=0,0,0&amp;vpa=51&amp;vtp=1&amp;bbb=1"/>
          <p:cNvSpPr/>
          <p:nvPr/>
        </p:nvSpPr>
        <p:spPr>
          <a:xfrm>
            <a:off x="1028160" y="4925312"/>
            <a:ext cx="11572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impressive</a:t>
            </a:r>
            <a:endParaRPr lang="en-US" altLang="zh-CN" dirty="0"/>
          </a:p>
        </p:txBody>
      </p:sp>
      <p:sp>
        <p:nvSpPr>
          <p:cNvPr id="13" name="QB_6_AS.103_1#25f3c8bbd?vop=1&amp;pid=a662d53d2&amp;color=0,0,0&amp;vtp=1&amp;bbb=1&amp;hb=1"/>
          <p:cNvSpPr/>
          <p:nvPr/>
        </p:nvSpPr>
        <p:spPr>
          <a:xfrm>
            <a:off x="832104" y="5368606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句意见上一题解析。根据空前的will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be可知，设空处应用形容词作表语，impressive表示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“给人深刻印象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”。故填impressive。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4_1#bf8dfb644?vop=1&amp;pid=a662d53d2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105_1#bf8dfb644.blank?vop=1&amp;pid=a662d53d2&amp;color=0,0,0&amp;vpa=52&amp;vtp=1&amp;bbb=1"/>
          <p:cNvSpPr/>
          <p:nvPr/>
        </p:nvSpPr>
        <p:spPr>
          <a:xfrm>
            <a:off x="1078960" y="1037082"/>
            <a:ext cx="11699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excitement</a:t>
            </a:r>
            <a:endParaRPr lang="en-US" altLang="zh-CN" dirty="0"/>
          </a:p>
        </p:txBody>
      </p:sp>
      <p:sp>
        <p:nvSpPr>
          <p:cNvPr id="4" name="QB_6_AS.106_1#bf8dfb644?vop=1&amp;pid=a662d53d2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句意为：你可以感受到空气中的兴奋感，将相机对准这里的任何地方，你都能拍出美丽的照片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。固定搭配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excitement意为“兴奋感”。故填excitement。</a:t>
            </a:r>
            <a:endParaRPr lang="en-US" altLang="zh-CN" dirty="0"/>
          </a:p>
        </p:txBody>
      </p:sp>
      <p:sp>
        <p:nvSpPr>
          <p:cNvPr id="5" name="QB_6_BD.107_1#14871c730?vop=1&amp;pid=a662d53d2&amp;color=0,0,0&amp;vtp=1&amp;bbb=1"/>
          <p:cNvSpPr/>
          <p:nvPr/>
        </p:nvSpPr>
        <p:spPr>
          <a:xfrm>
            <a:off x="832104" y="230574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108_1#14871c730.blank?vop=1&amp;pid=a662d53d2&amp;color=0,0,0&amp;vpa=53&amp;vtp=1&amp;bbb=1"/>
          <p:cNvSpPr/>
          <p:nvPr/>
        </p:nvSpPr>
        <p:spPr>
          <a:xfrm>
            <a:off x="1066260" y="2263838"/>
            <a:ext cx="966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who/that</a:t>
            </a:r>
            <a:endParaRPr lang="en-US" altLang="zh-CN" dirty="0"/>
          </a:p>
        </p:txBody>
      </p:sp>
      <p:sp>
        <p:nvSpPr>
          <p:cNvPr id="7" name="QB_6_AS.109_1#14871c730?vop=1&amp;pid=a662d53d2&amp;color=0,0,0&amp;vtp=1&amp;bbb=1&amp;hb=1"/>
          <p:cNvSpPr/>
          <p:nvPr/>
        </p:nvSpPr>
        <p:spPr>
          <a:xfrm>
            <a:off x="832104" y="272605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句意为：参加过这个节日的游客会提醒你要确保你的相机有足够的电量，因为你会拍成千上万张照片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地人非常愿意让别人为他们拍照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。分析句子可知，设空处引导限制性定语从句，先行词为tourists，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指人，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关系词在从句中作主语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，应用who或that引导。故填who/that。</a:t>
            </a:r>
            <a:endParaRPr lang="en-US" altLang="zh-CN" dirty="0"/>
          </a:p>
        </p:txBody>
      </p:sp>
      <p:sp>
        <p:nvSpPr>
          <p:cNvPr id="8" name="QB_6_BD.110_1#aab6c7ffd?vop=1&amp;pid=a662d53d2&amp;color=0,0,0&amp;vtp=1&amp;bbb=1"/>
          <p:cNvSpPr/>
          <p:nvPr/>
        </p:nvSpPr>
        <p:spPr>
          <a:xfrm>
            <a:off x="832104" y="396563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9" name="QB_6_AN.111_1#aab6c7ffd.blank?vop=1&amp;pid=a662d53d2&amp;color=0,0,0&amp;vpa=54&amp;vtp=1&amp;bbb=1"/>
          <p:cNvSpPr/>
          <p:nvPr/>
        </p:nvSpPr>
        <p:spPr>
          <a:xfrm>
            <a:off x="1167860" y="3923728"/>
            <a:ext cx="6619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10" name="QB_6_AS.112_1#aab6c7ffd?vop=1&amp;pid=a662d53d2&amp;color=0,0,0&amp;vtp=1&amp;bbb=1&amp;hb=1"/>
          <p:cNvSpPr/>
          <p:nvPr/>
        </p:nvSpPr>
        <p:spPr>
          <a:xfrm>
            <a:off x="832104" y="438594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句意见上一题解析。此处为“have+宾语+宾补”结构，take与their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pictures之间构成逻辑上的被动关系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过去分词作宾补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。故填taken。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112_2#aab6c7ffd?vop=1&amp;pid=a662d53d2&amp;color=0,0,0&amp;mp=1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长难句分析</a:t>
            </a:r>
            <a:endParaRPr lang="en-US" altLang="zh-CN" sz="1800" dirty="0"/>
          </a:p>
        </p:txBody>
      </p:sp>
      <p:pic>
        <p:nvPicPr>
          <p:cNvPr id="3" name="QB_6_AS.112_3#aab6c7ffd?vop=1&amp;pid=a662d53d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3280" y="1575046"/>
            <a:ext cx="5422392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AS.112_4#aab6c7ffd?vop=1&amp;pid=a662d53d2&amp;color=0,0,0&amp;mp=1&amp;vtp=1&amp;bbb=1&amp;hb=1"/>
          <p:cNvSpPr/>
          <p:nvPr/>
        </p:nvSpPr>
        <p:spPr>
          <a:xfrm>
            <a:off x="832104" y="397534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参加过这个节日的游客会提醒你要确保你的相机有足够的电量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因为你会拍成千上万张照片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人非常愿意让别人为他们拍照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374fbdb3?pid=5dfb04005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</a:t>
            </a:r>
            <a:endParaRPr lang="en-US" altLang="zh-CN" sz="2200" dirty="0"/>
          </a:p>
        </p:txBody>
      </p:sp>
      <p:sp>
        <p:nvSpPr>
          <p:cNvPr id="3" name="QM_5_BD.113_1#2e28320f1?vop=1&amp;pid=7374fbdb3&amp;color=0,0,0&amp;vtp=1&amp;bbb=1&amp;hb=1"/>
          <p:cNvSpPr/>
          <p:nvPr/>
        </p:nvSpPr>
        <p:spPr>
          <a:xfrm>
            <a:off x="832104" y="1422400"/>
            <a:ext cx="10533888" cy="46672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主题：美国劳工节|  词数：约344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辽宁大连八中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 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月考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solid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1882,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J. McGuire,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secretary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Brotherhood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Carpenters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Joiners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cofounder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Federation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classes”. 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machinist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Matthew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Maguire,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J.McGuire,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September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1882,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September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1883. 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1894,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adopted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28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1894,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President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Cleveland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September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c98a5dd1?pid=3df50571d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单句填空</a:t>
            </a:r>
            <a:endParaRPr lang="en-US" altLang="zh-CN" sz="2200" dirty="0"/>
          </a:p>
        </p:txBody>
      </p:sp>
      <p:sp>
        <p:nvSpPr>
          <p:cNvPr id="3" name="C_5_BD#dd11f0b2a?pid=0c98a5dd1&amp;color=0,160,175&amp;vtp=1&amp;bbb=1"/>
          <p:cNvSpPr/>
          <p:nvPr/>
        </p:nvSpPr>
        <p:spPr>
          <a:xfrm>
            <a:off x="832104" y="1464373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词汇变形记</a:t>
            </a:r>
            <a:endParaRPr lang="en-US" altLang="zh-CN" sz="2200" dirty="0"/>
          </a:p>
        </p:txBody>
      </p:sp>
      <p:sp>
        <p:nvSpPr>
          <p:cNvPr id="4" name="QB_6_BD.1_1#1a5f5c13a?vop=1&amp;pid=dd11f0b2a&amp;color=0,0,0&amp;vtp=1&amp;bbb=1"/>
          <p:cNvSpPr/>
          <p:nvPr/>
        </p:nvSpPr>
        <p:spPr>
          <a:xfrm>
            <a:off x="832104" y="1803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广东茂名电白区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2025 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期中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]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（significant）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society.</a:t>
            </a:r>
            <a:endParaRPr lang="en-US" altLang="zh-CN" sz="1800" dirty="0"/>
          </a:p>
        </p:txBody>
      </p:sp>
      <p:sp>
        <p:nvSpPr>
          <p:cNvPr id="5" name="QB_6_AN.2_1#1a5f5c13a.blank?vop=1&amp;pid=dd11f0b2a&amp;color=0,0,0&amp;vpa=1&amp;vtp=1&amp;bbb=1"/>
          <p:cNvSpPr/>
          <p:nvPr/>
        </p:nvSpPr>
        <p:spPr>
          <a:xfrm>
            <a:off x="5961475" y="1799590"/>
            <a:ext cx="12715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significance</a:t>
            </a:r>
            <a:endParaRPr lang="en-US" altLang="zh-CN" dirty="0"/>
          </a:p>
        </p:txBody>
      </p:sp>
      <p:sp>
        <p:nvSpPr>
          <p:cNvPr id="6" name="QB_6_AS.3_1#1a5f5c13a?vop=1&amp;pid=dd11f0b2a&amp;color=0,0,0&amp;vtp=1&amp;bbb=1&amp;hb=1"/>
          <p:cNvSpPr/>
          <p:nvPr/>
        </p:nvSpPr>
        <p:spPr>
          <a:xfrm>
            <a:off x="831850" y="2552065"/>
            <a:ext cx="10735945" cy="33362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句意为：沟通在我们的日常生活中很重要，尤其是在现代社会。分析句子结构可知，此处为固定用法“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+抽象名词”，相当于“be+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significance表示“重要的”。故填significance。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识拓展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常见的类似用法的结构有：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value=be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有价值的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importance=be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重要的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use=be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有用的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help=be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helpful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有帮助的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interest=be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有趣的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13_2#2e28320f1?vop=1&amp;pid=7374fbdb3&amp;color=0,0,0&amp;mp=1&amp;vtp=1&amp;bt=1&amp;bbb=1&amp;hb=1"/>
          <p:cNvSpPr/>
          <p:nvPr/>
        </p:nvSpPr>
        <p:spPr>
          <a:xfrm>
            <a:off x="832104" y="1020310"/>
            <a:ext cx="10533888" cy="436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（游行）,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picnics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parties—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similar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outlined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strength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spirits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organisations”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recreation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amusement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Speeches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women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emphasis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economic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civil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resolution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Federation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1909,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adopted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Sunday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dedicated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spiritual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educational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aspects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ideals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economic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political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democracy.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dirty="0"/>
          </a:p>
        </p:txBody>
      </p:sp>
      <p:sp>
        <p:nvSpPr>
          <p:cNvPr id="3" name="QM_5_EX.114_1#2e28320f1?vop=1&amp;pid=7374fbdb3&amp;color=0,0,0&amp;vtp=1&amp;bbb=1&amp;hb=1"/>
          <p:cNvSpPr/>
          <p:nvPr/>
        </p:nvSpPr>
        <p:spPr>
          <a:xfrm>
            <a:off x="832104" y="5389111"/>
            <a:ext cx="10533888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主要介绍了美国劳工节的起源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发展历程及庆祝形式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阐述了劳工节设立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的意义及其对美国社会的影响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5_1#92ce72e4e?vop=1&amp;pid=2e28320f1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16_1#92ce72e4e.bracket?vop=1&amp;pid=2e28320f1&amp;color=0,0,0&amp;vpa=55&amp;vtp=1"/>
          <p:cNvSpPr/>
          <p:nvPr/>
        </p:nvSpPr>
        <p:spPr>
          <a:xfrm>
            <a:off x="50921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15_2#92ce72e4e.choices?vop=1&amp;pid=2e28320f1&amp;color=0,0,0&amp;vtp=1&amp;bbb=1"/>
          <p:cNvSpPr/>
          <p:nvPr/>
        </p:nvSpPr>
        <p:spPr>
          <a:xfrm>
            <a:off x="832104" y="149098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Matthew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Maguire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J.McGuire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machinists.</a:t>
            </a:r>
            <a:endParaRPr lang="en-US" altLang="zh-CN" sz="1800" dirty="0"/>
          </a:p>
        </p:txBody>
      </p:sp>
      <p:sp>
        <p:nvSpPr>
          <p:cNvPr id="5" name="QC_6_AS.117_1#92ce72e4e?vop=1&amp;pid=2e28320f1&amp;color=0,0,0&amp;vtp=1&amp;bbb=1&amp;hb=1"/>
          <p:cNvSpPr/>
          <p:nvPr/>
        </p:nvSpPr>
        <p:spPr>
          <a:xfrm>
            <a:off x="832104" y="3141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细节理解题。根据第二段内容可知，关于劳工节的创始人，一些纪录显示是彼得J.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麦圭尔提出设立节日，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但还有许多人认为创始人是马修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·马圭尔。由此可知，人们对劳工节创始人的看法存在分歧。故选B项。</a:t>
            </a:r>
            <a:endParaRPr lang="en-US" altLang="zh-CN" dirty="0"/>
          </a:p>
        </p:txBody>
      </p:sp>
      <p:sp>
        <p:nvSpPr>
          <p:cNvPr id="6" name="QC_6_BD.118_1#7db3cc1a4?vop=1&amp;pid=2e28320f1&amp;color=0,0,0&amp;vtp=1&amp;bbb=1"/>
          <p:cNvSpPr/>
          <p:nvPr/>
        </p:nvSpPr>
        <p:spPr>
          <a:xfrm>
            <a:off x="832104" y="396944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C_6_AN.119_1#7db3cc1a4.bracket?vop=1&amp;pid=2e28320f1&amp;color=0,0,0&amp;vpa=56&amp;vtp=1"/>
          <p:cNvSpPr/>
          <p:nvPr/>
        </p:nvSpPr>
        <p:spPr>
          <a:xfrm>
            <a:off x="5104860" y="3965638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8" name="QC_6_BD.118_2#7db3cc1a4.choices?vop=1&amp;pid=2e28320f1&amp;color=0,0,0&amp;vtp=1&amp;bbb=1"/>
          <p:cNvSpPr/>
          <p:nvPr/>
        </p:nvSpPr>
        <p:spPr>
          <a:xfrm>
            <a:off x="832104" y="438975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1800" dirty="0"/>
          </a:p>
        </p:txBody>
      </p:sp>
      <p:sp>
        <p:nvSpPr>
          <p:cNvPr id="9" name="QC_6_AS.120_1#7db3cc1a4?vop=1&amp;pid=2e28320f1&amp;color=0,0,0&amp;vtp=1&amp;bbb=1&amp;hb=1"/>
          <p:cNvSpPr/>
          <p:nvPr/>
        </p:nvSpPr>
        <p:spPr>
          <a:xfrm>
            <a:off x="832104" y="520954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主旨大意题。通读第三段可知，该段通过1882、1883、1894等时间节点和adopted、signed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等动作，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清晰呈现了劳工节从地方节日逐步发展为全国性节日的过程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1_1#15648f065?vop=1&amp;pid=2e28320f1&amp;color=0,0,0&amp;vtp=1&amp;bt=1&amp;bbb=1"/>
          <p:cNvSpPr/>
          <p:nvPr/>
        </p:nvSpPr>
        <p:spPr>
          <a:xfrm>
            <a:off x="832104" y="1078992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underlined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“festivities”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122_1#15648f065.bracket?vop=1&amp;pid=2e28320f1&amp;color=0,0,0&amp;vpa=57&amp;vtp=1"/>
          <p:cNvSpPr/>
          <p:nvPr/>
        </p:nvSpPr>
        <p:spPr>
          <a:xfrm>
            <a:off x="7809960" y="1078230"/>
            <a:ext cx="3317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21_2#15648f065.choices?vop=1&amp;pid=2e28320f1&amp;color=0,0,0&amp;vtp=1&amp;bbb=1"/>
          <p:cNvSpPr/>
          <p:nvPr/>
        </p:nvSpPr>
        <p:spPr>
          <a:xfrm>
            <a:off x="832104" y="1450911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2328545" algn="l"/>
                <a:tab pos="5025390" algn="l"/>
                <a:tab pos="805243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Data.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Celebrations.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Rewards.</a:t>
            </a:r>
            <a:endParaRPr lang="en-US" altLang="zh-CN" sz="1800" dirty="0"/>
          </a:p>
        </p:txBody>
      </p:sp>
      <p:sp>
        <p:nvSpPr>
          <p:cNvPr id="5" name="QC_6_AS.123_1#15648f065?vop=1&amp;pid=2e28320f1&amp;color=0,0,0&amp;vtp=1&amp;bbb=1&amp;hb=1"/>
          <p:cNvSpPr/>
          <p:nvPr/>
        </p:nvSpPr>
        <p:spPr>
          <a:xfrm>
            <a:off x="832104" y="1809750"/>
            <a:ext cx="10533888" cy="1420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词义猜测题。根据画线词所在句中的“Many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parades,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picnics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—festivities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similar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outlined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proposal”可知，破折号后的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festivities指代前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“parades,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picnics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parties”，这些均为庆祝劳工节的活动，故festivities在这里的意思是“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庆祝活动”。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C项。</a:t>
            </a:r>
            <a:endParaRPr lang="en-US" altLang="zh-CN" dirty="0"/>
          </a:p>
        </p:txBody>
      </p:sp>
      <p:sp>
        <p:nvSpPr>
          <p:cNvPr id="6" name="QC_6_BD.124_1#53407028a?vop=1&amp;pid=2e28320f1&amp;color=0,0,0&amp;vtp=1&amp;bbb=1"/>
          <p:cNvSpPr/>
          <p:nvPr/>
        </p:nvSpPr>
        <p:spPr>
          <a:xfrm>
            <a:off x="832104" y="3253549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paragraphs?(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C_6_AN.125_1#53407028a.bracket?vop=1&amp;pid=2e28320f1&amp;color=0,0,0&amp;vpa=58&amp;vtp=1"/>
          <p:cNvSpPr/>
          <p:nvPr/>
        </p:nvSpPr>
        <p:spPr>
          <a:xfrm>
            <a:off x="8279860" y="3252787"/>
            <a:ext cx="3317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C_6_BD.124_2#53407028a.choices?vop=1&amp;pid=2e28320f1&amp;color=0,0,0&amp;vtp=1&amp;bbb=1"/>
          <p:cNvSpPr/>
          <p:nvPr/>
        </p:nvSpPr>
        <p:spPr>
          <a:xfrm>
            <a:off x="832104" y="3612388"/>
            <a:ext cx="10533888" cy="1417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worthwhile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laborers.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changes.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uneasy.</a:t>
            </a:r>
            <a:endParaRPr lang="en-US" altLang="zh-CN" sz="1800" dirty="0"/>
          </a:p>
        </p:txBody>
      </p:sp>
      <p:sp>
        <p:nvSpPr>
          <p:cNvPr id="9" name="QC_6_AS.126_1#53407028a?vop=1&amp;pid=2e28320f1&amp;color=0,0,0&amp;vtp=1&amp;bbb=1&amp;hb=1"/>
          <p:cNvSpPr/>
          <p:nvPr/>
        </p:nvSpPr>
        <p:spPr>
          <a:xfrm>
            <a:off x="832104" y="5047488"/>
            <a:ext cx="10533888" cy="1052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推理判断题。根据第五段内容可知，劳工节的重点逐渐转向其经济与社会价值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，并且该节日致力于宣扬劳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工运动的精神与教育意义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；根据最后一段内容可知，作者肯定劳工对国家的贡献。由此可推知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，最后两段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表达了为劳工设立劳工节是有价值的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0565cd08?pid=5dfb04005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</a:t>
            </a:r>
            <a:endParaRPr lang="en-US" altLang="zh-CN" sz="2200" dirty="0"/>
          </a:p>
        </p:txBody>
      </p:sp>
      <p:sp>
        <p:nvSpPr>
          <p:cNvPr id="3" name="QM_5_BD.127_1#ace9bccee?vop=1&amp;pid=00565cd08&amp;color=0,0,0&amp;vtp=1&amp;bbb=1&amp;hb=1"/>
          <p:cNvSpPr/>
          <p:nvPr/>
        </p:nvSpPr>
        <p:spPr>
          <a:xfrm>
            <a:off x="832104" y="1410970"/>
            <a:ext cx="10533888" cy="47303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主题：庆祝秋天的方式 | 词数：约275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 algn="l">
              <a:lnSpc>
                <a:spcPts val="2900"/>
              </a:lnSpc>
            </a:pPr>
            <a:r>
              <a:rPr lang="en-US" altLang="zh-CN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浙江衢州五校联盟</a:t>
            </a:r>
            <a:r>
              <a:rPr lang="en-US" altLang="zh-CN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</a:t>
            </a:r>
            <a:r>
              <a:rPr lang="zh-CN" altLang="en-US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期中</a:t>
            </a:r>
            <a:r>
              <a:rPr lang="en-US" altLang="zh-CN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 </a:t>
            </a: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A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autumn's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reconnect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rhythms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（节奏）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growth.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Perhaps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vegetable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box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time!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eat!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ingredients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（食材）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autumn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ingredients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endParaRPr lang="en-US" altLang="zh-CN" sz="1800" b="0" i="0" u="sng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autumn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Macedon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Victoria,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trees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#3.4</a:t>
            </a:r>
            <a:endParaRPr lang="en-US" altLang="zh-CN" dirty="0"/>
          </a:p>
        </p:txBody>
      </p:sp>
      <p:sp>
        <p:nvSpPr>
          <p:cNvPr id="4" name="QM_5_AN.128_1#ace9bccee.blank?vop=1&amp;pid=00565cd08&amp;color=0,0,0&amp;vpa=59&amp;vtp=1"/>
          <p:cNvSpPr/>
          <p:nvPr/>
        </p:nvSpPr>
        <p:spPr>
          <a:xfrm>
            <a:off x="5190585" y="3234754"/>
            <a:ext cx="3317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5" name="QM_5_AN.129_1#ace9bccee.blank?vop=1&amp;pid=00565cd08&amp;color=0,0,0&amp;vpa=60&amp;vtp=1"/>
          <p:cNvSpPr/>
          <p:nvPr/>
        </p:nvSpPr>
        <p:spPr>
          <a:xfrm>
            <a:off x="812260" y="4339653"/>
            <a:ext cx="3317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6" name="QM_5_AN.130_1#ace9bccee.blank?vop=1&amp;pid=00565cd08&amp;color=0,0,0&amp;vpa=61&amp;vtp=1"/>
          <p:cNvSpPr/>
          <p:nvPr/>
        </p:nvSpPr>
        <p:spPr>
          <a:xfrm>
            <a:off x="1593310" y="4707954"/>
            <a:ext cx="3317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31_1#ace9bccee?vop=1&amp;pid=00565cd08&amp;color=0,0,0&amp;mp=1&amp;vtp=1&amp;bt=1&amp;bbb=1&amp;hb=1"/>
          <p:cNvSpPr/>
          <p:nvPr/>
        </p:nvSpPr>
        <p:spPr>
          <a:xfrm>
            <a:off x="832104" y="1078992"/>
            <a:ext cx="10533888" cy="2527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indoors.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bedroom,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unwanted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provides.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clean-up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gratitude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friendships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gained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summer.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further?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#3.6</a:t>
            </a:r>
            <a:endParaRPr lang="en-US" altLang="zh-CN" dirty="0"/>
          </a:p>
        </p:txBody>
      </p:sp>
      <p:sp>
        <p:nvSpPr>
          <p:cNvPr id="3" name="QM_5_AN.132_1#ace9bccee.blank?vop=1&amp;pid=00565cd08&amp;color=0,0,0&amp;mp=1&amp;vpa=62&amp;vtp=1"/>
          <p:cNvSpPr/>
          <p:nvPr/>
        </p:nvSpPr>
        <p:spPr>
          <a:xfrm>
            <a:off x="9400635" y="1052576"/>
            <a:ext cx="2936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M_5_AN.134_1#ace9bccee.blank?vop=1&amp;pid=00565cd08&amp;color=0,0,0&amp;mp=1&amp;vpa=63&amp;vtp=1"/>
          <p:cNvSpPr/>
          <p:nvPr/>
        </p:nvSpPr>
        <p:spPr>
          <a:xfrm>
            <a:off x="8549671" y="1789176"/>
            <a:ext cx="3190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M_5_BD.133_1#ace9bccee?vop=1&amp;pid=00565cd08&amp;color=0,0,0&amp;vtp=1&amp;bbb=1"/>
          <p:cNvSpPr/>
          <p:nvPr/>
        </p:nvSpPr>
        <p:spPr>
          <a:xfrm>
            <a:off x="832104" y="3594354"/>
            <a:ext cx="10533888" cy="2527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 Explore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Climb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mountains.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back?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on?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Creating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Also,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fruits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eaten.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135_1#ace9bccee?vop=1&amp;pid=00565cd08&amp;color=0,0,0&amp;mp=1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主要介绍了庆祝秋天的一些方式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3" name="QB_6_BD.136_1#e81dc8523?vop=1&amp;pid=ace9bccee&amp;color=0,0,0&amp;vtp=1&amp;bbb=1"/>
          <p:cNvSpPr/>
          <p:nvPr/>
        </p:nvSpPr>
        <p:spPr>
          <a:xfrm>
            <a:off x="832104" y="149001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4" name="QB_6_AN.137_1#e81dc8523.blank?vop=1&amp;pid=ace9bccee&amp;color=0,0,0&amp;vpa=64&amp;vtp=1"/>
          <p:cNvSpPr/>
          <p:nvPr/>
        </p:nvSpPr>
        <p:spPr>
          <a:xfrm>
            <a:off x="1040860" y="1448109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5" name="QB_6_AS.138_1#e81dc8523?vop=1&amp;pid=ace9bccee&amp;color=0,0,0&amp;vtp=1&amp;bbb=1&amp;hb=1"/>
          <p:cNvSpPr/>
          <p:nvPr/>
        </p:nvSpPr>
        <p:spPr>
          <a:xfrm>
            <a:off x="832104" y="1910326"/>
            <a:ext cx="10533888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根据本段首句“Pick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plant.”可知，本段主要讲采摘自己种植的东西。上文“Perhaps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vegetable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!”提到采摘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菜园里或窗台上的花盆箱里种植的食物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，设空处应承接上文，继续讲采摘。G项（此外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，密切注意一年中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的这个时候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，因为水果可以从树上摘下来吃）在语义上和上文形成了递进关系，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介绍其他可采摘的东西，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上下文紧密连接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。故选G项。</a:t>
            </a:r>
            <a:endParaRPr lang="en-US" altLang="zh-CN" dirty="0"/>
          </a:p>
        </p:txBody>
      </p:sp>
      <p:sp>
        <p:nvSpPr>
          <p:cNvPr id="6" name="QB_6_BD.139_1#280b69c50?vop=1&amp;pid=ace9bccee&amp;color=0,0,0&amp;vtp=1&amp;bbb=1"/>
          <p:cNvSpPr/>
          <p:nvPr/>
        </p:nvSpPr>
        <p:spPr>
          <a:xfrm>
            <a:off x="832104" y="397540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7" name="QB_6_AN.140_1#280b69c50.blank?vop=1&amp;pid=ace9bccee&amp;color=0,0,0&amp;vpa=65&amp;vtp=1"/>
          <p:cNvSpPr/>
          <p:nvPr/>
        </p:nvSpPr>
        <p:spPr>
          <a:xfrm>
            <a:off x="1040860" y="3933499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8" name="QB_6_AS.141_1#280b69c50?vop=1&amp;pid=ace9bccee&amp;color=0,0,0&amp;vtp=1&amp;bbb=1&amp;hb=1"/>
          <p:cNvSpPr/>
          <p:nvPr/>
        </p:nvSpPr>
        <p:spPr>
          <a:xfrm>
            <a:off x="832104" y="4395716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根据该段首句“Prepare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produce.”以及上文“In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autumn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saving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ingredients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months.”可知，过去，人们都在为即将到来的更凉的月份储存食材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（你可能喜欢学习如何制作应季食物）承接上文内容，其中的seasonal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food呼应首句中的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seasonal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2_1#772b6cc74?vop=1&amp;pid=ace9bccee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43_1#772b6cc74.blank?vop=1&amp;pid=ace9bccee&amp;color=0,0,0&amp;vpa=66&amp;vtp=1"/>
          <p:cNvSpPr/>
          <p:nvPr/>
        </p:nvSpPr>
        <p:spPr>
          <a:xfrm>
            <a:off x="1040860" y="10370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6_AS.144_1#772b6cc74?vop=1&amp;pid=ace9bccee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设空处为本段首句，应总结本段内容。根据下文“In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autumn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trees.Some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trees.”可知，本段主要讲的是去户外感受秋天的美景。A项（探索自然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）和该段主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旨意思一致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，是对该段内容的总结。故选A项。</a:t>
            </a:r>
            <a:endParaRPr lang="en-US" altLang="zh-CN" dirty="0"/>
          </a:p>
        </p:txBody>
      </p:sp>
      <p:sp>
        <p:nvSpPr>
          <p:cNvPr id="5" name="QB_6_BD.145_1#e7dabad76?vop=1&amp;pid=ace9bccee&amp;color=0,0,0&amp;vtp=1&amp;bbb=1"/>
          <p:cNvSpPr/>
          <p:nvPr/>
        </p:nvSpPr>
        <p:spPr>
          <a:xfrm>
            <a:off x="832104" y="3136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6_AN.146_1#e7dabad76.blank?vop=1&amp;pid=ace9bccee&amp;color=0,0,0&amp;vpa=67&amp;vtp=1"/>
          <p:cNvSpPr/>
          <p:nvPr/>
        </p:nvSpPr>
        <p:spPr>
          <a:xfrm>
            <a:off x="1066260" y="3095053"/>
            <a:ext cx="2936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  <p:sp>
        <p:nvSpPr>
          <p:cNvPr id="7" name="QB_6_AS.147_1#e7dabad76?vop=1&amp;pid=ace9bccee&amp;color=0,0,0&amp;vtp=1&amp;bbb=1&amp;hb=1"/>
          <p:cNvSpPr/>
          <p:nvPr/>
        </p:nvSpPr>
        <p:spPr>
          <a:xfrm>
            <a:off x="832104" y="355727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根据该段首句“Clear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up.”以及下文“Have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clear-out,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bedroom,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unwanted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poor.”可知，该段主要讲的是清理并收拾你的房子，F项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（创造一个干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净有序的空间会对你的感受产生很大的影响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）说明清理房子的好处，引出下文，符合语境。故选F项。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8_1#00c52ba26?vop=1&amp;pid=ace9bccee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49_1#00c52ba26.blank?vop=1&amp;pid=ace9bccee&amp;color=0,0,0&amp;vpa=68&amp;vtp=1"/>
          <p:cNvSpPr/>
          <p:nvPr/>
        </p:nvSpPr>
        <p:spPr>
          <a:xfrm>
            <a:off x="1053560" y="10370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B_6_AS.150_1#00c52ba26?vop=1&amp;pid=ace9bccee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根据该段首句“Give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thanks.”以及上文“Take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provides.”可知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段讲的是要感谢地球给予的一切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，下文“Even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clean-up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further?”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提到了表示感谢的做法，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C项（你能做些什么来回报吗?）承上启下，同时呼应首句内容，符合语境。故选C项。</a:t>
            </a:r>
            <a:endParaRPr lang="en-US" altLang="zh-CN" dirty="0"/>
          </a:p>
        </p:txBody>
      </p:sp>
      <p:sp>
        <p:nvSpPr>
          <p:cNvPr id="5" name="P_5_BD#b03c872c1?pid=00565cd08&amp;color=0,0,0&amp;vtp=1&amp;bbb=1"/>
          <p:cNvSpPr/>
          <p:nvPr/>
        </p:nvSpPr>
        <p:spPr>
          <a:xfrm>
            <a:off x="832104" y="273259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经典上分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到头来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你活了多少岁不算什么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重要的是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你是如何度过这些岁月的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亚伯拉罕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林肯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ac04fc62?pid=5dfb04005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完形填空</a:t>
            </a:r>
            <a:endParaRPr lang="en-US" altLang="zh-CN" sz="2200" dirty="0"/>
          </a:p>
        </p:txBody>
      </p:sp>
      <p:sp>
        <p:nvSpPr>
          <p:cNvPr id="3" name="QM_5_BD.151_1#beff2bb76?vop=1&amp;pid=5ac04fc62&amp;color=0,0,0&amp;vtp=1&amp;bbb=1&amp;hb=1"/>
          <p:cNvSpPr/>
          <p:nvPr/>
        </p:nvSpPr>
        <p:spPr>
          <a:xfrm>
            <a:off x="832104" y="1422400"/>
            <a:ext cx="10533888" cy="46672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主题：泰国母亲节 | 词数：约276 | 难度：适中 | 建议用时：13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Unfortunately,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mums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Thailand,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sentimental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（伤感的）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particular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ablaze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“Kah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1_2#beff2bb76?vop=1&amp;pid=5ac04fc62&amp;color=0,0,0&amp;mp=1&amp;vtp=1&amp;bt=1&amp;bbb=1&amp;hb=1"/>
          <p:cNvSpPr/>
          <p:nvPr/>
        </p:nvSpPr>
        <p:spPr>
          <a:xfrm>
            <a:off x="832104" y="1078992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prize.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heartbreaking.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microphone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vivid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today.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colleague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me—every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ceremony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daughter's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garlands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（花环）.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dirty="0"/>
          </a:p>
        </p:txBody>
      </p:sp>
      <p:sp>
        <p:nvSpPr>
          <p:cNvPr id="3" name="QM_5_EX.152_1#beff2bb76?vop=1&amp;pid=5ac04fc62&amp;color=0,0,0&amp;vtp=1&amp;bbb=1&amp;hb=1"/>
          <p:cNvSpPr/>
          <p:nvPr/>
        </p:nvSpPr>
        <p:spPr>
          <a:xfrm>
            <a:off x="832104" y="438213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围绕泰国的母亲节这一话题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讲述了作者因故未能在母亲节当天看望母亲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的故事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本文通过回忆和朋友的经历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展现了母爱的伟大和母亲节这一节日的深刻意义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_1#6abbe19b6?vop=1&amp;pid=dd11f0b2a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（joy）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relaxing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tennis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dirty="0"/>
          </a:p>
        </p:txBody>
      </p:sp>
      <p:sp>
        <p:nvSpPr>
          <p:cNvPr id="3" name="QB_6_AN.5_1#6abbe19b6.blank?vop=1&amp;pid=dd11f0b2a&amp;color=0,0,0&amp;vpa=2&amp;vtp=1&amp;bbb=1"/>
          <p:cNvSpPr/>
          <p:nvPr/>
        </p:nvSpPr>
        <p:spPr>
          <a:xfrm>
            <a:off x="1586960" y="1035812"/>
            <a:ext cx="1385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joyful/joyous</a:t>
            </a:r>
            <a:endParaRPr lang="en-US" altLang="zh-CN" dirty="0"/>
          </a:p>
        </p:txBody>
      </p:sp>
      <p:sp>
        <p:nvSpPr>
          <p:cNvPr id="4" name="QB_6_AS.6_1#6abbe19b6?vop=1&amp;pid=dd11f0b2a&amp;color=0,0,0&amp;vtp=1&amp;bbb=1&amp;hb=1"/>
          <p:cNvSpPr/>
          <p:nvPr/>
        </p:nvSpPr>
        <p:spPr>
          <a:xfrm>
            <a:off x="832104" y="190519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句意为：在学校学习了一天后，打一场乒乓球赛是多么令人快乐和放松啊！此处为How引导的感叹句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据语境可知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，设空处应用joy的形容词形式joyful/joyous，和relaxing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并列作表语。故填joyful/joyous。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3_1#95f016cb0.choices?vop=1&amp;pid=beff2bb76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remark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suggestion</a:t>
            </a:r>
            <a:endParaRPr lang="en-US" altLang="zh-CN" sz="1800" dirty="0"/>
          </a:p>
        </p:txBody>
      </p:sp>
      <p:sp>
        <p:nvSpPr>
          <p:cNvPr id="3" name="QC_6_AN.154_1#95f016cb0.bracket?vop=1&amp;pid=beff2bb76&amp;color=0,0,0&amp;vpa=69&amp;vtp=1"/>
          <p:cNvSpPr/>
          <p:nvPr/>
        </p:nvSpPr>
        <p:spPr>
          <a:xfrm>
            <a:off x="1244060" y="1072578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55_1#95f016cb0?vop=1&amp;pid=beff2bb76&amp;color=0,0,0&amp;vtp=1&amp;bbb=1&amp;hb=1"/>
          <p:cNvSpPr/>
          <p:nvPr/>
        </p:nvSpPr>
        <p:spPr>
          <a:xfrm>
            <a:off x="832104" y="1470151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句意为：我在电话里（向她）承诺，我会尽快去看她。根据该句中的that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possible可知，作者在电话里对母亲作出了一个承诺。remark意为“评论”；promise意为“承诺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”；practice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“练习”；suggestion意为“建议”。故选B项。</a:t>
            </a:r>
            <a:endParaRPr lang="en-US" altLang="zh-CN" dirty="0"/>
          </a:p>
        </p:txBody>
      </p:sp>
      <p:sp>
        <p:nvSpPr>
          <p:cNvPr id="5" name="QC_6_BD.156_1#5ff32217b.choices?vop=1&amp;pid=beff2bb76&amp;color=0,0,0&amp;vtp=1&amp;bbb=1"/>
          <p:cNvSpPr/>
          <p:nvPr/>
        </p:nvSpPr>
        <p:spPr>
          <a:xfrm>
            <a:off x="832104" y="2644203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endParaRPr lang="en-US" altLang="zh-CN" sz="1800" dirty="0"/>
          </a:p>
        </p:txBody>
      </p:sp>
      <p:sp>
        <p:nvSpPr>
          <p:cNvPr id="6" name="QC_6_AN.157_1#5ff32217b.bracket?vop=1&amp;pid=beff2bb76&amp;color=0,0,0&amp;vpa=70&amp;vtp=1"/>
          <p:cNvSpPr/>
          <p:nvPr/>
        </p:nvSpPr>
        <p:spPr>
          <a:xfrm>
            <a:off x="1244060" y="2637789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6_AS.158_1#5ff32217b?vop=1&amp;pid=beff2bb76&amp;color=0,0,0&amp;vtp=1&amp;bbb=1&amp;hb=1"/>
          <p:cNvSpPr/>
          <p:nvPr/>
        </p:nvSpPr>
        <p:spPr>
          <a:xfrm>
            <a:off x="832104" y="3030981"/>
            <a:ext cx="10533888" cy="1516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句意为：我的母亲总是说，孩子们不必等到一个国家规定的节日才说他们爱他们的母亲。根据下文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mums可知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，此处指孩子们不需要等待一个国家规定的节日才说他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们爱他们的母亲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for意为“渴望”；turn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to意为“求助于”；wait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for意为“等待”；refer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指的是”。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C项。</a:t>
            </a:r>
            <a:endParaRPr lang="en-US" altLang="zh-CN" dirty="0"/>
          </a:p>
        </p:txBody>
      </p:sp>
      <p:sp>
        <p:nvSpPr>
          <p:cNvPr id="8" name="QC_6_BD.159_1#12f111871.choices?vop=1&amp;pid=beff2bb76&amp;color=0,0,0&amp;vtp=1&amp;bbb=1"/>
          <p:cNvSpPr/>
          <p:nvPr/>
        </p:nvSpPr>
        <p:spPr>
          <a:xfrm>
            <a:off x="832104" y="4590224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regretted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avoided</a:t>
            </a:r>
            <a:endParaRPr lang="en-US" altLang="zh-CN" sz="1800" dirty="0"/>
          </a:p>
        </p:txBody>
      </p:sp>
      <p:sp>
        <p:nvSpPr>
          <p:cNvPr id="9" name="QC_6_AN.160_1#12f111871.bracket?vop=1&amp;pid=beff2bb76&amp;color=0,0,0&amp;vpa=71&amp;vtp=1"/>
          <p:cNvSpPr/>
          <p:nvPr/>
        </p:nvSpPr>
        <p:spPr>
          <a:xfrm>
            <a:off x="1244060" y="4583810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6_AS.161_1#12f111871?vop=1&amp;pid=beff2bb76&amp;color=0,0,0&amp;vtp=1&amp;bbb=1&amp;hb=1"/>
          <p:cNvSpPr/>
          <p:nvPr/>
        </p:nvSpPr>
        <p:spPr>
          <a:xfrm>
            <a:off x="832104" y="4977002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句意为：然而，我记得有一年在那一天我忘了给她打电话，第二天早上她就打电话抱怨此事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。根据下文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it可知，作者在母亲节那天忘记给母亲打电话了。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“忘记；错过”；try意为“尝试”；regret意为“后悔”；avoid意为“避免”。故选A项。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62_1#b6406441a.choices?vop=1&amp;pid=beff2bb76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hate</a:t>
            </a:r>
            <a:endParaRPr lang="en-US" altLang="zh-CN" sz="1800" dirty="0"/>
          </a:p>
        </p:txBody>
      </p:sp>
      <p:sp>
        <p:nvSpPr>
          <p:cNvPr id="3" name="QC_6_AN.163_1#b6406441a.bracket?vop=1&amp;pid=beff2bb76&amp;color=0,0,0&amp;vpa=72&amp;vtp=1"/>
          <p:cNvSpPr/>
          <p:nvPr/>
        </p:nvSpPr>
        <p:spPr>
          <a:xfrm>
            <a:off x="1244060" y="1072578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64_1#b6406441a?vop=1&amp;pid=beff2bb76&amp;color=0,0,0&amp;vtp=1&amp;bbb=1&amp;hb=1"/>
          <p:cNvSpPr/>
          <p:nvPr/>
        </p:nvSpPr>
        <p:spPr>
          <a:xfrm>
            <a:off x="832104" y="1470151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句意为：如果你游览泰国，在节日的前一周，你会听到关于最伟大的母爱的伤感歌曲在公共场合播放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据下文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sentimental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songs可知，此处表示如果你游览泰国，你会听到伤感的歌曲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项。</a:t>
            </a:r>
            <a:endParaRPr lang="en-US" altLang="zh-CN" dirty="0"/>
          </a:p>
        </p:txBody>
      </p:sp>
      <p:sp>
        <p:nvSpPr>
          <p:cNvPr id="5" name="QC_6_BD.165_1#70ab932e2.choices?vop=1&amp;pid=beff2bb76&amp;color=0,0,0&amp;vtp=1&amp;bbb=1"/>
          <p:cNvSpPr/>
          <p:nvPr/>
        </p:nvSpPr>
        <p:spPr>
          <a:xfrm>
            <a:off x="832104" y="2644203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strangely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carelessly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kindly</a:t>
            </a:r>
            <a:endParaRPr lang="en-US" altLang="zh-CN" sz="1800" dirty="0"/>
          </a:p>
        </p:txBody>
      </p:sp>
      <p:sp>
        <p:nvSpPr>
          <p:cNvPr id="6" name="QC_6_AN.166_1#70ab932e2.bracket?vop=1&amp;pid=beff2bb76&amp;color=0,0,0&amp;vpa=73&amp;vtp=1"/>
          <p:cNvSpPr/>
          <p:nvPr/>
        </p:nvSpPr>
        <p:spPr>
          <a:xfrm>
            <a:off x="1244060" y="2637789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6_AS.167_1#70ab932e2?vop=1&amp;pid=beff2bb76&amp;color=0,0,0&amp;vtp=1&amp;bbb=1&amp;hb=1"/>
          <p:cNvSpPr/>
          <p:nvPr/>
        </p:nvSpPr>
        <p:spPr>
          <a:xfrm>
            <a:off x="832104" y="3030981"/>
            <a:ext cx="10533888" cy="1516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句意为：学校尤其对这一天极为重视。根据下文a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school并结合选项可知，学校非常重视这个节日。strangely意为“奇怪地”；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carelessly意为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粗心地”；seriously意为“认真地；严肃地”；kindly意为“温和地”。take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seriously表示“认真对待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/重视某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”。故选C项。</a:t>
            </a:r>
            <a:endParaRPr lang="en-US" altLang="zh-CN" dirty="0"/>
          </a:p>
        </p:txBody>
      </p:sp>
      <p:sp>
        <p:nvSpPr>
          <p:cNvPr id="8" name="QC_6_BD.168_1#e99ada647.choices?vop=1&amp;pid=beff2bb76&amp;color=0,0,0&amp;vtp=1&amp;bbb=1"/>
          <p:cNvSpPr/>
          <p:nvPr/>
        </p:nvSpPr>
        <p:spPr>
          <a:xfrm>
            <a:off x="832104" y="4590224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</a:t>
            </a:r>
            <a:endParaRPr lang="en-US" altLang="zh-CN" sz="1800" dirty="0"/>
          </a:p>
        </p:txBody>
      </p:sp>
      <p:sp>
        <p:nvSpPr>
          <p:cNvPr id="9" name="QC_6_AN.169_1#e99ada647.bracket?vop=1&amp;pid=beff2bb76&amp;color=0,0,0&amp;vpa=74&amp;vtp=1"/>
          <p:cNvSpPr/>
          <p:nvPr/>
        </p:nvSpPr>
        <p:spPr>
          <a:xfrm>
            <a:off x="1244060" y="4583810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6_AS.170_1#e99ada647?vop=1&amp;pid=beff2bb76&amp;color=0,0,0&amp;vtp=1&amp;bbb=1&amp;hb=1"/>
          <p:cNvSpPr/>
          <p:nvPr/>
        </p:nvSpPr>
        <p:spPr>
          <a:xfrm>
            <a:off x="832104" y="4977002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句意为：在我十几岁的时候，我记得曾经有一场母亲节歌唱比赛，我的朋友代表学校（参赛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）。根据上文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years可知，作者在回想自己少年时期学校举办的母亲节歌唱比赛。remember意为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”；think意为“认为”；doubt意为“怀疑”；wonder意为“想知道”。故选A项。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1_1#619561b73.choices?vop=1&amp;pid=beff2bb76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endParaRPr lang="en-US" altLang="zh-CN" sz="1800" dirty="0"/>
          </a:p>
        </p:txBody>
      </p:sp>
      <p:sp>
        <p:nvSpPr>
          <p:cNvPr id="3" name="QC_6_AN.172_1#619561b73.bracket?vop=1&amp;pid=beff2bb76&amp;color=0,0,0&amp;vpa=75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73_1#619561b73?vop=1&amp;pid=beff2bb76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句意为：在母亲节那天，当她唱一首叫作“Kah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Nom”的著名歌曲时，她情绪如此激动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，以至于几乎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没有唱完那首歌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。根据上文singing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song可知，这首歌叫作“Kah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Nom”。故选A项。</a:t>
            </a:r>
            <a:endParaRPr lang="en-US" altLang="zh-CN" dirty="0"/>
          </a:p>
        </p:txBody>
      </p:sp>
      <p:sp>
        <p:nvSpPr>
          <p:cNvPr id="5" name="QC_6_BD.174_1#c9d6e8d59.choices?vop=1&amp;pid=beff2bb76&amp;color=0,0,0&amp;vtp=1&amp;bbb=1"/>
          <p:cNvSpPr/>
          <p:nvPr/>
        </p:nvSpPr>
        <p:spPr>
          <a:xfrm>
            <a:off x="832104" y="230574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adopt</a:t>
            </a:r>
            <a:endParaRPr lang="en-US" altLang="zh-CN" sz="1800" dirty="0"/>
          </a:p>
        </p:txBody>
      </p:sp>
      <p:sp>
        <p:nvSpPr>
          <p:cNvPr id="6" name="QC_6_AN.175_1#c9d6e8d59.bracket?vop=1&amp;pid=beff2bb76&amp;color=0,0,0&amp;vpa=76&amp;vtp=1"/>
          <p:cNvSpPr/>
          <p:nvPr/>
        </p:nvSpPr>
        <p:spPr>
          <a:xfrm>
            <a:off x="1244060" y="2301938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6_AS.176_1#c9d6e8d59?vop=1&amp;pid=beff2bb76&amp;color=0,0,0&amp;vtp=1&amp;bbb=1&amp;hb=1"/>
          <p:cNvSpPr/>
          <p:nvPr/>
        </p:nvSpPr>
        <p:spPr>
          <a:xfrm>
            <a:off x="832104" y="272605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句意为：然而，她和这首歌深深的联结帮助她获得了三等奖。上文提到她几乎没有唱完那首歌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，结合本句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表示转折的副词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However及空后的third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prize可知，此处表示“获得了三等奖”。assist意为“帮助”；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“放置”；win意为“赢得；获得”；adopt意为“采用”。故选C项。</a:t>
            </a:r>
            <a:endParaRPr lang="en-US" altLang="zh-CN" dirty="0"/>
          </a:p>
        </p:txBody>
      </p:sp>
      <p:sp>
        <p:nvSpPr>
          <p:cNvPr id="8" name="QC_6_BD.177_1#5b3bcbaf7.choices?vop=1&amp;pid=beff2bb76&amp;color=0,0,0&amp;vtp=1&amp;bbb=1"/>
          <p:cNvSpPr/>
          <p:nvPr/>
        </p:nvSpPr>
        <p:spPr>
          <a:xfrm>
            <a:off x="832104" y="396563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emotional</a:t>
            </a:r>
            <a:endParaRPr lang="en-US" altLang="zh-CN" sz="1800" dirty="0"/>
          </a:p>
        </p:txBody>
      </p:sp>
      <p:sp>
        <p:nvSpPr>
          <p:cNvPr id="9" name="QC_6_AN.178_1#5b3bcbaf7.bracket?vop=1&amp;pid=beff2bb76&amp;color=0,0,0&amp;vpa=77&amp;vtp=1"/>
          <p:cNvSpPr/>
          <p:nvPr/>
        </p:nvSpPr>
        <p:spPr>
          <a:xfrm>
            <a:off x="1244060" y="3961828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6_AS.179_1#5b3bcbaf7?vop=1&amp;pid=beff2bb76&amp;color=0,0,0&amp;vtp=1&amp;bbb=1&amp;hb=1"/>
          <p:cNvSpPr/>
          <p:nvPr/>
        </p:nvSpPr>
        <p:spPr>
          <a:xfrm>
            <a:off x="832104" y="438594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句意为：比赛结束后，我问她为什么如此激动。根据上文“She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ablaze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，由于情绪激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，她几乎没有唱完那首歌。此处为近义词复现，设空处也表达“情绪激动的”，D项emotional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符合语境。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0_1#24efd5b19.choices?vop=1&amp;pid=beff2bb76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duty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</a:t>
            </a:r>
            <a:endParaRPr lang="en-US" altLang="zh-CN" sz="1800" dirty="0"/>
          </a:p>
        </p:txBody>
      </p:sp>
      <p:sp>
        <p:nvSpPr>
          <p:cNvPr id="3" name="QC_6_AN.181_1#24efd5b19.bracket?vop=1&amp;pid=beff2bb76&amp;color=0,0,0&amp;vpa=78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82_1#24efd5b19?vop=1&amp;pid=beff2bb76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句意为：她告诉我，当她唱歌的时候，她突然想到有一天她的母亲将不再和她在一起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，歌中的每一个字都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变得令人心碎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。句中的one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是当时作者朋友的一种想法。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duty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意为“职责”；gift意为“礼物”；idea意为“想法”；habit意为“习惯”。故选C项。</a:t>
            </a:r>
            <a:endParaRPr lang="en-US" altLang="zh-CN" dirty="0"/>
          </a:p>
        </p:txBody>
      </p:sp>
      <p:sp>
        <p:nvSpPr>
          <p:cNvPr id="5" name="QC_6_BD.183_1#32fe3eaf1.choices?vop=1&amp;pid=beff2bb76&amp;color=0,0,0&amp;vtp=1&amp;bbb=1"/>
          <p:cNvSpPr/>
          <p:nvPr/>
        </p:nvSpPr>
        <p:spPr>
          <a:xfrm>
            <a:off x="832104" y="27305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hits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catches</a:t>
            </a:r>
            <a:endParaRPr lang="en-US" altLang="zh-CN" sz="1800" dirty="0"/>
          </a:p>
        </p:txBody>
      </p:sp>
      <p:sp>
        <p:nvSpPr>
          <p:cNvPr id="6" name="QC_6_AN.184_1#32fe3eaf1.bracket?vop=1&amp;pid=beff2bb76&amp;color=0,0,0&amp;vpa=79&amp;vtp=1"/>
          <p:cNvSpPr/>
          <p:nvPr/>
        </p:nvSpPr>
        <p:spPr>
          <a:xfrm>
            <a:off x="1349851" y="2726753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6_AS.185_1#32fe3eaf1?vop=1&amp;pid=beff2bb76&amp;color=0,0,0&amp;vtp=1&amp;bbb=1&amp;hb=1"/>
          <p:cNvSpPr/>
          <p:nvPr/>
        </p:nvSpPr>
        <p:spPr>
          <a:xfrm>
            <a:off x="832104" y="315087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句意为：每次听到这首歌，我脑海里浮现的不是我母亲，而是我朋友手拿麦克风哭泣的画面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。根据空后的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mind可知，此处指每当作者听到这首歌，脑海中浮现的不是母亲。come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mind表示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“突然记起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或想到）”。occur意为“发生”；catch意为“接住”。故选B项。</a:t>
            </a:r>
            <a:endParaRPr lang="en-US" altLang="zh-CN" dirty="0"/>
          </a:p>
        </p:txBody>
      </p:sp>
      <p:sp>
        <p:nvSpPr>
          <p:cNvPr id="8" name="QC_6_BD.186_1#a111f8a56.choices?vop=1&amp;pid=beff2bb76&amp;color=0,0,0&amp;vtp=1&amp;bbb=1"/>
          <p:cNvSpPr/>
          <p:nvPr/>
        </p:nvSpPr>
        <p:spPr>
          <a:xfrm>
            <a:off x="832104" y="439045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controls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remains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increases</a:t>
            </a:r>
            <a:endParaRPr lang="en-US" altLang="zh-CN" sz="1800" dirty="0"/>
          </a:p>
        </p:txBody>
      </p:sp>
      <p:sp>
        <p:nvSpPr>
          <p:cNvPr id="9" name="QC_6_AN.187_1#a111f8a56.bracket?vop=1&amp;pid=beff2bb76&amp;color=0,0,0&amp;vpa=80&amp;vtp=1"/>
          <p:cNvSpPr/>
          <p:nvPr/>
        </p:nvSpPr>
        <p:spPr>
          <a:xfrm>
            <a:off x="1358360" y="4386643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6_AS.188_1#a111f8a56?vop=1&amp;pid=beff2bb76&amp;color=0,0,0&amp;vtp=1&amp;bbb=1&amp;hb=1"/>
          <p:cNvSpPr/>
          <p:nvPr/>
        </p:nvSpPr>
        <p:spPr>
          <a:xfrm>
            <a:off x="832104" y="481076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句意为：那个画面至今仍历历在目。根据语境并结合选项可知，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朋友手拿麦克风哭的画面至今仍历历在目。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意为“发展；培养”；control意为“控制”；remain意为“仍然是”；increase意为“增加”。故选C项。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9_1#6e47d75d8.choices?vop=1&amp;pid=beff2bb76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endParaRPr lang="en-US" altLang="zh-CN" sz="1800" dirty="0"/>
          </a:p>
        </p:txBody>
      </p:sp>
      <p:sp>
        <p:nvSpPr>
          <p:cNvPr id="3" name="QC_6_AN.190_1#6e47d75d8.bracket?vop=1&amp;pid=beff2bb76&amp;color=0,0,0&amp;vpa=81&amp;vtp=1"/>
          <p:cNvSpPr/>
          <p:nvPr/>
        </p:nvSpPr>
        <p:spPr>
          <a:xfrm>
            <a:off x="1358360" y="1072578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91_1#6e47d75d8?vop=1&amp;pid=beff2bb76&amp;color=0,0,0&amp;vtp=1&amp;bbb=1&amp;hb=1"/>
          <p:cNvSpPr/>
          <p:nvPr/>
        </p:nvSpPr>
        <p:spPr>
          <a:xfrm>
            <a:off x="832104" y="1470151"/>
            <a:ext cx="10533888" cy="1516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句意为：上周，一位同事和我分享了一段经历——每年的母亲节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，她都要去她女儿的学校参加一个特别的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仪式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。根据下文she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ceremony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daughter's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，这位同事跟作者分享了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自己参加女儿学校仪式的经历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。compare意为“比较”；share意为“分享”；provide意为“提供”；fill意为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”。故选B项。</a:t>
            </a:r>
            <a:endParaRPr lang="en-US" altLang="zh-CN" dirty="0"/>
          </a:p>
        </p:txBody>
      </p:sp>
      <p:sp>
        <p:nvSpPr>
          <p:cNvPr id="5" name="QC_6_BD.192_1#342407ca3.choices?vop=1&amp;pid=beff2bb76&amp;color=0,0,0&amp;vtp=1&amp;bbb=1"/>
          <p:cNvSpPr/>
          <p:nvPr/>
        </p:nvSpPr>
        <p:spPr>
          <a:xfrm>
            <a:off x="832104" y="3029394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rare</a:t>
            </a:r>
            <a:endParaRPr lang="en-US" altLang="zh-CN" sz="1800" dirty="0"/>
          </a:p>
        </p:txBody>
      </p:sp>
      <p:sp>
        <p:nvSpPr>
          <p:cNvPr id="6" name="QC_6_AN.193_1#342407ca3.bracket?vop=1&amp;pid=beff2bb76&amp;color=0,0,0&amp;vpa=82&amp;vtp=1"/>
          <p:cNvSpPr/>
          <p:nvPr/>
        </p:nvSpPr>
        <p:spPr>
          <a:xfrm>
            <a:off x="1358360" y="3022980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6_AS.194_1#342407ca3?vop=1&amp;pid=beff2bb76&amp;color=0,0,0&amp;vtp=1&amp;bbb=1&amp;hb=1"/>
          <p:cNvSpPr/>
          <p:nvPr/>
        </p:nvSpPr>
        <p:spPr>
          <a:xfrm>
            <a:off x="832104" y="3416172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句意见上一题解析。根据上文every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Day及下一句的描述可知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，这个仪式是专门为了庆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祝每年一次的母亲节而举行的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，即特别的仪式。common意为“普通的”；special意为“特别的”；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“不同的”；rare意为“稀有的；罕见的”。故选B项。</a:t>
            </a:r>
            <a:endParaRPr lang="en-US" altLang="zh-CN" dirty="0"/>
          </a:p>
        </p:txBody>
      </p:sp>
      <p:sp>
        <p:nvSpPr>
          <p:cNvPr id="8" name="QC_6_BD.195_1#54bbbc9e6.choices?vop=1&amp;pid=beff2bb76&amp;color=0,0,0&amp;vtp=1&amp;bbb=1"/>
          <p:cNvSpPr/>
          <p:nvPr/>
        </p:nvSpPr>
        <p:spPr>
          <a:xfrm>
            <a:off x="832104" y="4590224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satisfaction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manners</a:t>
            </a:r>
            <a:endParaRPr lang="en-US" altLang="zh-CN" sz="1800" dirty="0"/>
          </a:p>
        </p:txBody>
      </p:sp>
      <p:sp>
        <p:nvSpPr>
          <p:cNvPr id="9" name="QC_6_AN.196_1#54bbbc9e6.bracket?vop=1&amp;pid=beff2bb76&amp;color=0,0,0&amp;vpa=83&amp;vtp=1"/>
          <p:cNvSpPr/>
          <p:nvPr/>
        </p:nvSpPr>
        <p:spPr>
          <a:xfrm>
            <a:off x="1358360" y="4583810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6_AS.197_1#54bbbc9e6?vop=1&amp;pid=beff2bb76&amp;color=0,0,0&amp;vtp=1&amp;bbb=1&amp;hb=1"/>
          <p:cNvSpPr/>
          <p:nvPr/>
        </p:nvSpPr>
        <p:spPr>
          <a:xfrm>
            <a:off x="832104" y="4977002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句意为：每年老师们都会邀请母亲们来学校参加一个大型聚会，学生们在聚会上用花环表示敬意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。根据下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garlands可知，在这个特别的仪式上，学生们用花环表示对母亲的敬意。pay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respects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“表示敬意”，符合语境。attention意为“注意”；satisfaction意为“满意”；manners意为“礼貌”。故选A项。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_1#59509d771?vop=1&amp;pid=dd11f0b2a&amp;color=0,0,0&amp;vtp=1&amp;bt=1&amp;bbb=1"/>
          <p:cNvSpPr/>
          <p:nvPr/>
        </p:nvSpPr>
        <p:spPr>
          <a:xfrm>
            <a:off x="832104" y="1078992"/>
            <a:ext cx="10646410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（type）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others.</a:t>
            </a:r>
            <a:endParaRPr lang="en-US" altLang="zh-CN" sz="1800" dirty="0"/>
          </a:p>
        </p:txBody>
      </p:sp>
      <p:sp>
        <p:nvSpPr>
          <p:cNvPr id="3" name="QB_6_AN.8_1#59509d771.blank?vop=1&amp;pid=dd11f0b2a&amp;color=0,0,0&amp;vpa=3&amp;vtp=1&amp;bbb=1"/>
          <p:cNvSpPr/>
          <p:nvPr/>
        </p:nvSpPr>
        <p:spPr>
          <a:xfrm>
            <a:off x="6432010" y="1024382"/>
            <a:ext cx="7889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typical</a:t>
            </a:r>
            <a:endParaRPr lang="en-US" altLang="zh-CN" dirty="0"/>
          </a:p>
        </p:txBody>
      </p:sp>
      <p:sp>
        <p:nvSpPr>
          <p:cNvPr id="4" name="QB_6_AS.9_1#59509d771?vop=1&amp;pid=dd11f0b2a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句意为：约翰总是为别人着想，而不考虑自己。主动向别人提供帮助是他的一贯作风。根据空前的is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设空处应用形容词作表语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。type的形容词形式为typical，意为“典型的”。It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typical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定句型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，意为“做某事是某人的一贯特点/作风”。故填typical。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_1#5f2fe0a03?vop=1&amp;pid=dd11f0b2a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Youyou,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devoted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malaria,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regarded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influential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（figure）.</a:t>
            </a:r>
            <a:r>
              <a:rPr lang="en-US" altLang="zh-CN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（小作文·介绍人物）</a:t>
            </a:r>
            <a:endParaRPr lang="en-US" altLang="zh-CN" dirty="0"/>
          </a:p>
        </p:txBody>
      </p:sp>
      <p:sp>
        <p:nvSpPr>
          <p:cNvPr id="3" name="QB_6_AN.11_1#5f2fe0a03.blank?vop=1&amp;pid=dd11f0b2a&amp;color=0,0,0&amp;vpa=4&amp;vtp=1&amp;bbb=1"/>
          <p:cNvSpPr/>
          <p:nvPr/>
        </p:nvSpPr>
        <p:spPr>
          <a:xfrm>
            <a:off x="4787360" y="1434965"/>
            <a:ext cx="801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figures</a:t>
            </a:r>
            <a:endParaRPr lang="en-US" altLang="zh-CN" dirty="0"/>
          </a:p>
        </p:txBody>
      </p:sp>
      <p:sp>
        <p:nvSpPr>
          <p:cNvPr id="4" name="QB_6_AS.12_1#5f2fe0a03?vop=1&amp;pid=dd11f0b2a&amp;color=0,0,0&amp;vtp=1&amp;bbb=1&amp;hb=1"/>
          <p:cNvSpPr/>
          <p:nvPr/>
        </p:nvSpPr>
        <p:spPr>
          <a:xfrm>
            <a:off x="832104" y="1899531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句意为：屠呦呦一直致力于科学研究和寻找治疗疟疾的方法，被认为是最有影响力的人物之一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。此处为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of+the+形容词最高级+可数名词复数”结构，设空处应用figure的复数形式。故填figures。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识拓展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figure一词多义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轮廓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塑像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图形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计算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常用搭配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：figure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弄清楚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计算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_1#b6c268e13?vop=1&amp;pid=dd11f0b2a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“multitasking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（original）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referred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computer's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dirty="0"/>
          </a:p>
        </p:txBody>
      </p:sp>
      <p:sp>
        <p:nvSpPr>
          <p:cNvPr id="3" name="QB_6_AN.14_1#b6c268e13.blank?vop=1&amp;pid=dd11f0b2a&amp;color=0,0,0&amp;vpa=5&amp;vtp=1&amp;bbb=1"/>
          <p:cNvSpPr/>
          <p:nvPr/>
        </p:nvSpPr>
        <p:spPr>
          <a:xfrm>
            <a:off x="3542760" y="1035812"/>
            <a:ext cx="1055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originally</a:t>
            </a:r>
            <a:endParaRPr lang="en-US" altLang="zh-CN" dirty="0"/>
          </a:p>
        </p:txBody>
      </p:sp>
      <p:sp>
        <p:nvSpPr>
          <p:cNvPr id="4" name="QB_6_AS.15_1#b6c268e13?vop=1&amp;pid=dd11f0b2a&amp;color=0,0,0&amp;vtp=1&amp;bbb=1&amp;hb=1"/>
          <p:cNvSpPr/>
          <p:nvPr/>
        </p:nvSpPr>
        <p:spPr>
          <a:xfrm>
            <a:off x="832104" y="190817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句意为：“多任务处理”一词最初指的是计算机同时执行多项任务的能力。分析句子结构可知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，设空处作状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，修饰谓语referred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to，应用副词形式originally，意为“原先；起初”。故填originally。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_1#468776417?vop=1&amp;pid=dd11f0b2a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（occasion）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shipshape.</a:t>
            </a:r>
            <a:endParaRPr lang="en-US" altLang="zh-CN" sz="1800" dirty="0"/>
          </a:p>
        </p:txBody>
      </p:sp>
      <p:sp>
        <p:nvSpPr>
          <p:cNvPr id="3" name="QB_6_AN.17_1#468776417.blank?vop=1&amp;pid=dd11f0b2a&amp;color=0,0,0&amp;vpa=6&amp;vtp=1&amp;bbb=1"/>
          <p:cNvSpPr/>
          <p:nvPr/>
        </p:nvSpPr>
        <p:spPr>
          <a:xfrm>
            <a:off x="3644360" y="1037082"/>
            <a:ext cx="1131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occasional</a:t>
            </a:r>
            <a:endParaRPr lang="en-US" altLang="zh-CN" dirty="0"/>
          </a:p>
        </p:txBody>
      </p:sp>
      <p:sp>
        <p:nvSpPr>
          <p:cNvPr id="4" name="QB_6_AS.18_1#468776417?vop=1&amp;pid=dd11f0b2a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句意为：这所房子只需要偶尔涂一层漆就能保持整洁。设空处位于名词前面作定语，应用形容词形式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occasional。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235eea2e?pid=0c98a5dd1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动词进阶练</a:t>
            </a:r>
            <a:endParaRPr lang="en-US" altLang="zh-CN" sz="2200" dirty="0"/>
          </a:p>
        </p:txBody>
      </p:sp>
      <p:sp>
        <p:nvSpPr>
          <p:cNvPr id="3" name="QB_6_BD.19_1#dcab6b833?vop=1&amp;pid=4235eea2e&amp;color=0,0,0&amp;vtp=1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（decorate）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paintings.</a:t>
            </a:r>
            <a:endParaRPr lang="en-US" altLang="zh-CN" sz="1800" dirty="0"/>
          </a:p>
        </p:txBody>
      </p:sp>
      <p:sp>
        <p:nvSpPr>
          <p:cNvPr id="4" name="QB_6_AN.20_1#dcab6b833.blank?vop=1&amp;pid=4235eea2e&amp;color=0,0,0&amp;vpa=7&amp;vtp=1&amp;bbb=1"/>
          <p:cNvSpPr/>
          <p:nvPr/>
        </p:nvSpPr>
        <p:spPr>
          <a:xfrm>
            <a:off x="4410551" y="1380490"/>
            <a:ext cx="2147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decorated</a:t>
            </a:r>
            <a:endParaRPr lang="en-US" altLang="zh-CN" dirty="0"/>
          </a:p>
        </p:txBody>
      </p:sp>
      <p:sp>
        <p:nvSpPr>
          <p:cNvPr id="5" name="QB_6_AS.21_1#dcab6b833?vop=1&amp;pid=4235eea2e&amp;color=0,0,0&amp;vtp=1&amp;bbb=1&amp;hb=1"/>
          <p:cNvSpPr/>
          <p:nvPr/>
        </p:nvSpPr>
        <p:spPr>
          <a:xfrm>
            <a:off x="832104" y="18338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句意为：到目前为止，已有90多个房间装饰着这些珍贵的画作。分析句子结构可知，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设空处作谓语，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和动词decorate之间是被动关系，且结合时间状语Up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，设空处应用现在完成时的被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动语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；主语more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rooms表示复数意义，助动词应用have。故填have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decorated。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18958</Words>
  <Application>WPS 演示</Application>
  <PresentationFormat>宽屏</PresentationFormat>
  <Paragraphs>642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9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2025-10-24T09:56:00Z</dcterms:created>
  <dcterms:modified xsi:type="dcterms:W3CDTF">2025-10-28T04:06:27Z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7317B7AEBAF645E2849EC69106F655A8_12</vt:lpwstr>
  </property>
  <property fmtid="{D5CDD505-2E9C-101B-9397-08002B2CF9AE}" pid="3" name="KSOProductBuildVer">
    <vt:lpwstr>2052-12.1.0.22529</vt:lpwstr>
  </property>
</Properties>
</file>